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404" r:id="rId2"/>
    <p:sldId id="403" r:id="rId3"/>
    <p:sldId id="402" r:id="rId4"/>
    <p:sldId id="401" r:id="rId5"/>
    <p:sldId id="400" r:id="rId6"/>
    <p:sldId id="397" r:id="rId7"/>
    <p:sldId id="421" r:id="rId8"/>
    <p:sldId id="396" r:id="rId9"/>
    <p:sldId id="395" r:id="rId10"/>
    <p:sldId id="394" r:id="rId11"/>
    <p:sldId id="422" r:id="rId12"/>
    <p:sldId id="411" r:id="rId13"/>
    <p:sldId id="412" r:id="rId14"/>
    <p:sldId id="416" r:id="rId15"/>
    <p:sldId id="413" r:id="rId16"/>
    <p:sldId id="415" r:id="rId17"/>
    <p:sldId id="382" r:id="rId18"/>
    <p:sldId id="383" r:id="rId19"/>
    <p:sldId id="381" r:id="rId20"/>
    <p:sldId id="380" r:id="rId21"/>
    <p:sldId id="379" r:id="rId22"/>
    <p:sldId id="378" r:id="rId23"/>
    <p:sldId id="377" r:id="rId24"/>
    <p:sldId id="376" r:id="rId25"/>
    <p:sldId id="375" r:id="rId26"/>
    <p:sldId id="374" r:id="rId27"/>
    <p:sldId id="373" r:id="rId28"/>
    <p:sldId id="372" r:id="rId29"/>
    <p:sldId id="371" r:id="rId30"/>
    <p:sldId id="370" r:id="rId31"/>
    <p:sldId id="369" r:id="rId32"/>
    <p:sldId id="367" r:id="rId33"/>
    <p:sldId id="365" r:id="rId34"/>
    <p:sldId id="363" r:id="rId35"/>
    <p:sldId id="362" r:id="rId36"/>
    <p:sldId id="418" r:id="rId37"/>
    <p:sldId id="419" r:id="rId38"/>
    <p:sldId id="420" r:id="rId39"/>
    <p:sldId id="357" r:id="rId40"/>
    <p:sldId id="355" r:id="rId41"/>
    <p:sldId id="354" r:id="rId42"/>
    <p:sldId id="353" r:id="rId43"/>
    <p:sldId id="352" r:id="rId44"/>
    <p:sldId id="423" r:id="rId45"/>
    <p:sldId id="351" r:id="rId46"/>
  </p:sldIdLst>
  <p:sldSz cx="12192000" cy="6858000"/>
  <p:notesSz cx="6858000" cy="31908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7A96CA-A74C-6BCB-ECFD-C70F8982D756}" v="18" dt="2019-09-16T11:26:35.326"/>
    <p1510:client id="{0687FB72-7553-A5D2-C76A-70BEA2878896}" v="134" dt="2019-09-16T07:49:57.436"/>
    <p1510:client id="{08E01D44-E1BD-EB92-209D-8B225B1575AC}" v="57" dt="2019-09-11T07:21:32.011"/>
    <p1510:client id="{15A172A9-D7B2-679F-CD68-117F2D55B725}" v="21" dt="2019-09-11T16:34:42.127"/>
    <p1510:client id="{171FA334-97C7-9C72-D248-DD74B1B1F582}" v="860" dt="2019-09-12T18:57:01.813"/>
    <p1510:client id="{1C05BE76-4022-0506-C535-C50A561601A8}" v="386" dt="2019-09-16T06:33:41.579"/>
    <p1510:client id="{2F53C1D9-9A9E-ABBB-A908-E22803F4A051}" v="597" dt="2019-09-13T18:14:19.108"/>
    <p1510:client id="{30EAFA80-3405-06D7-6B72-5239E1245A53}" v="225" dt="2019-09-11T07:53:59.161"/>
    <p1510:client id="{327CDCF4-8E2F-F1F7-AA06-6EE52E72CE03}" v="248" dt="2019-09-11T17:21:08.962"/>
    <p1510:client id="{373E96CF-1CF4-1662-F640-580049D050F8}" v="19" dt="2019-09-10T15:53:53.691"/>
    <p1510:client id="{3DE44FE4-F9BA-857F-FC01-0692F834CBD7}" v="743" dt="2019-09-16T05:47:38.278"/>
    <p1510:client id="{45C264EE-41AF-C013-A887-E9C1E19E1D94}" v="866" dt="2019-09-10T20:14:25.623"/>
    <p1510:client id="{4D737AA4-0094-907A-F54B-C73F556D4752}" v="1458" dt="2019-09-11T20:39:26.185"/>
    <p1510:client id="{520BDAD7-6AFC-E078-3F88-C89BBC1C744A}" v="2" dt="2019-09-13T14:38:11.103"/>
    <p1510:client id="{5BAFBF05-3EE4-B29B-9474-D4EB6D0931C0}" v="806" dt="2019-09-09T13:22:18.497"/>
    <p1510:client id="{5F6F3440-E5F5-1DC7-01DE-E272EB0B84C0}" v="44" dt="2019-09-12T20:41:00.408"/>
    <p1510:client id="{62B94586-E693-EA38-F77B-6E155D6F6C60}" v="45" dt="2019-09-13T07:51:25.170"/>
    <p1510:client id="{63929457-7D84-D23C-9D98-CB1DBC732872}" v="16" dt="2019-09-12T20:37:57.602"/>
    <p1510:client id="{667B79A1-6155-5E2B-4598-4F4B5CCA1D20}" v="15" dt="2019-09-09T16:30:51.598"/>
    <p1510:client id="{692BAE59-C38D-8A9C-F63D-A42B064A9C2C}" v="636" dt="2019-09-12T14:43:17.786"/>
    <p1510:client id="{6BDBAB9A-5764-1AAC-7D00-4D5E06743282}" v="158" dt="2019-09-13T14:45:45.725"/>
    <p1510:client id="{6C7F4EA1-C8E1-8F78-0CDF-8BB219114154}" v="837" dt="2019-09-12T12:00:32.361"/>
    <p1510:client id="{764FBE56-614E-9665-52E9-A2636819BAF5}" v="97" dt="2019-09-16T06:16:17.356"/>
    <p1510:client id="{79402F64-D887-A56B-3A1C-245B8EF066C0}" v="646" dt="2019-09-13T13:19:35.428"/>
    <p1510:client id="{82B52BD5-EB46-B94F-0132-1ECE9E45D49B}" v="272" dt="2019-09-16T09:43:52.853"/>
    <p1510:client id="{834E7CE5-9F49-24A4-4849-B791880DBC59}" v="1053" dt="2019-09-11T14:42:40.442"/>
    <p1510:client id="{851A31E5-92C0-4EDA-415D-1D69C6BEE2A8}" v="219" dt="2019-09-10T08:00:15.007"/>
    <p1510:client id="{8CAF1B71-F9BC-3B80-FA56-B4777E0B253E}" v="433" dt="2019-09-13T06:33:27.552"/>
    <p1510:client id="{8E60BBF4-CAED-B127-665F-A2BDEB75E767}" v="50" dt="2019-09-11T08:35:41.626"/>
    <p1510:client id="{8F7119A0-4219-84C2-3D22-C6D22492F3A0}" v="619" dt="2019-09-11T06:38:36.864"/>
    <p1510:client id="{9445137B-4FF3-C466-FF64-0D9F002602AB}" v="299" dt="2019-09-11T17:44:22.526"/>
    <p1510:client id="{98D73B03-CADA-4C92-EF09-6CCC6C47FA21}" v="1" dt="2019-09-12T20:16:51.475"/>
    <p1510:client id="{9C76FAED-BB2E-1801-AD8E-76C38AC860F6}" v="15" dt="2019-09-16T10:22:43.958"/>
    <p1510:client id="{AF04289F-B4AB-DAB0-6D51-F04F080BD2B1}" v="57" dt="2019-09-16T11:22:17.090"/>
    <p1510:client id="{C04AC9EF-48B3-1254-CAC8-8B8464F76BFE}" v="1226" dt="2019-09-12T09:46:53.294"/>
    <p1510:client id="{CB011FA9-AA80-2FA2-685D-D1DD88943550}" v="430" dt="2019-09-12T07:49:35.405"/>
    <p1510:client id="{D5CBF2B4-E1F4-A685-DFD2-62F6F5F01B18}" v="1900" dt="2019-09-10T14:36:16.369"/>
    <p1510:client id="{E319873E-FC50-FC5F-FA85-9FAC59DA02A8}" v="443" dt="2019-09-16T09:08:15.649"/>
    <p1510:client id="{FC651D9D-CE65-2B5F-2829-608988AEDABA}" v="14" dt="2019-09-15T15:57:06.014"/>
    <p1510:client id="{FD8BC8D1-6476-80FB-C2FB-37C0999BEF4A}" v="545" dt="2019-09-13T09:10:14.360"/>
    <p1510:client id="{FE1769F0-1125-24DB-0E3F-7E1CF890FB5C}" v="404" dt="2019-09-10T09:06:04.486"/>
    <p1510:client id="{FF565E2F-E771-5B21-0607-B1C1AB40E5AC}" v="480" dt="2019-09-04T13:54:11.4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E7878B-8962-44AE-8025-01F084809A40}" type="doc">
      <dgm:prSet loTypeId="urn:microsoft.com/office/officeart/2005/8/layout/arrow2" loCatId="process" qsTypeId="urn:microsoft.com/office/officeart/2005/8/quickstyle/simple4" qsCatId="simple" csTypeId="urn:microsoft.com/office/officeart/2005/8/colors/accent5_2" csCatId="accent5" phldr="1"/>
      <dgm:spPr/>
    </dgm:pt>
    <dgm:pt modelId="{265E5140-4955-44C0-8360-5303AE45E37B}">
      <dgm:prSet phldrT="[Text]" phldr="1"/>
      <dgm:spPr/>
      <dgm:t>
        <a:bodyPr/>
        <a:lstStyle/>
        <a:p>
          <a:endParaRPr lang="en-US"/>
        </a:p>
      </dgm:t>
    </dgm:pt>
    <dgm:pt modelId="{C7E7C4C1-0ABA-4193-BC5C-412B4646E2B8}" type="parTrans" cxnId="{2B00391B-CDFF-4F53-8371-DF3FCA79FB2C}">
      <dgm:prSet/>
      <dgm:spPr/>
      <dgm:t>
        <a:bodyPr/>
        <a:lstStyle/>
        <a:p>
          <a:endParaRPr lang="en-US"/>
        </a:p>
      </dgm:t>
    </dgm:pt>
    <dgm:pt modelId="{2B3A75E2-499C-4896-AD4E-0D5F9FE8E9ED}" type="sibTrans" cxnId="{2B00391B-CDFF-4F53-8371-DF3FCA79FB2C}">
      <dgm:prSet/>
      <dgm:spPr/>
      <dgm:t>
        <a:bodyPr/>
        <a:lstStyle/>
        <a:p>
          <a:endParaRPr lang="en-US"/>
        </a:p>
      </dgm:t>
    </dgm:pt>
    <dgm:pt modelId="{553DBA29-BD9C-4797-A1C2-CCAEA759AA86}">
      <dgm:prSet phldr="0"/>
      <dgm:spPr/>
      <dgm:t>
        <a:bodyPr/>
        <a:lstStyle/>
        <a:p>
          <a:pPr rtl="0"/>
          <a:r>
            <a:rPr lang="en-US"/>
            <a:t>  </a:t>
          </a:r>
          <a:r>
            <a:rPr lang="en-US">
              <a:latin typeface="Arial"/>
              <a:cs typeface="Arial"/>
            </a:rPr>
            <a:t>1st Industrial Revolution</a:t>
          </a:r>
        </a:p>
      </dgm:t>
    </dgm:pt>
    <dgm:pt modelId="{8D338132-F17B-4EEB-8614-DE1CC9B3C8C6}" type="parTrans" cxnId="{86811024-A3D3-4AC3-87F4-4ECD648FC6EB}">
      <dgm:prSet/>
      <dgm:spPr/>
      <dgm:t>
        <a:bodyPr/>
        <a:lstStyle/>
        <a:p>
          <a:endParaRPr lang="en-US"/>
        </a:p>
      </dgm:t>
    </dgm:pt>
    <dgm:pt modelId="{F29ED580-C5A9-4CCD-A0CC-BA0217E38BC7}" type="sibTrans" cxnId="{86811024-A3D3-4AC3-87F4-4ECD648FC6EB}">
      <dgm:prSet/>
      <dgm:spPr/>
      <dgm:t>
        <a:bodyPr/>
        <a:lstStyle/>
        <a:p>
          <a:endParaRPr lang="en-US"/>
        </a:p>
      </dgm:t>
    </dgm:pt>
    <dgm:pt modelId="{D4865247-DB73-4ACF-9914-271736F7ADCC}">
      <dgm:prSet phldr="0"/>
      <dgm:spPr/>
      <dgm:t>
        <a:bodyPr/>
        <a:lstStyle/>
        <a:p>
          <a:r>
            <a:rPr lang="en-US">
              <a:latin typeface="Arial"/>
              <a:cs typeface="Arial"/>
            </a:rPr>
            <a:t> 2nd Industrial Revolution</a:t>
          </a:r>
        </a:p>
      </dgm:t>
    </dgm:pt>
    <dgm:pt modelId="{B227F47E-A591-4C1D-8A63-CD8D3FAC1C0C}" type="parTrans" cxnId="{9A071836-5952-47A1-A328-6365D5076152}">
      <dgm:prSet/>
      <dgm:spPr/>
      <dgm:t>
        <a:bodyPr/>
        <a:lstStyle/>
        <a:p>
          <a:endParaRPr lang="en-US"/>
        </a:p>
      </dgm:t>
    </dgm:pt>
    <dgm:pt modelId="{14CCDBF8-2DD7-44A4-A128-1ACFFEBB38B5}" type="sibTrans" cxnId="{9A071836-5952-47A1-A328-6365D5076152}">
      <dgm:prSet/>
      <dgm:spPr/>
      <dgm:t>
        <a:bodyPr/>
        <a:lstStyle/>
        <a:p>
          <a:endParaRPr lang="en-US"/>
        </a:p>
      </dgm:t>
    </dgm:pt>
    <dgm:pt modelId="{703C537F-462B-4A1E-AC21-C45AFA9A9F79}">
      <dgm:prSet phldr="0"/>
      <dgm:spPr/>
      <dgm:t>
        <a:bodyPr/>
        <a:lstStyle/>
        <a:p>
          <a:r>
            <a:rPr lang="en-US">
              <a:latin typeface="Arial"/>
              <a:cs typeface="Arial"/>
            </a:rPr>
            <a:t> 3rd Industrial Revolution</a:t>
          </a:r>
        </a:p>
      </dgm:t>
    </dgm:pt>
    <dgm:pt modelId="{77EDCB6B-1DA7-4E8C-8D85-41C34D644486}" type="parTrans" cxnId="{5E379C58-6449-417F-9CC1-571E6DC46621}">
      <dgm:prSet/>
      <dgm:spPr/>
      <dgm:t>
        <a:bodyPr/>
        <a:lstStyle/>
        <a:p>
          <a:endParaRPr lang="en-US"/>
        </a:p>
      </dgm:t>
    </dgm:pt>
    <dgm:pt modelId="{613C2294-A035-4AAA-A7DB-F3BB432B90FA}" type="sibTrans" cxnId="{5E379C58-6449-417F-9CC1-571E6DC46621}">
      <dgm:prSet/>
      <dgm:spPr/>
      <dgm:t>
        <a:bodyPr/>
        <a:lstStyle/>
        <a:p>
          <a:endParaRPr lang="en-US"/>
        </a:p>
      </dgm:t>
    </dgm:pt>
    <dgm:pt modelId="{6932C7D3-635F-43FE-AAF0-9FACDD407C67}">
      <dgm:prSet phldr="0"/>
      <dgm:spPr/>
      <dgm:t>
        <a:bodyPr/>
        <a:lstStyle/>
        <a:p>
          <a:r>
            <a:rPr lang="en-US">
              <a:latin typeface="Arial"/>
              <a:cs typeface="Arial"/>
            </a:rPr>
            <a:t> 4th Industrial Revolution</a:t>
          </a:r>
        </a:p>
      </dgm:t>
    </dgm:pt>
    <dgm:pt modelId="{F21F2FF6-8D02-4D13-8F48-AE5F35F382FF}" type="parTrans" cxnId="{7B3522A1-D35A-4366-A8AF-5E864B7B56E7}">
      <dgm:prSet/>
      <dgm:spPr/>
      <dgm:t>
        <a:bodyPr/>
        <a:lstStyle/>
        <a:p>
          <a:endParaRPr lang="en-US"/>
        </a:p>
      </dgm:t>
    </dgm:pt>
    <dgm:pt modelId="{65CC98DD-5A19-431C-8C15-39CF0F709088}" type="sibTrans" cxnId="{7B3522A1-D35A-4366-A8AF-5E864B7B56E7}">
      <dgm:prSet/>
      <dgm:spPr/>
      <dgm:t>
        <a:bodyPr/>
        <a:lstStyle/>
        <a:p>
          <a:endParaRPr lang="en-US"/>
        </a:p>
      </dgm:t>
    </dgm:pt>
    <dgm:pt modelId="{576A1B48-CD32-4641-8E58-73BF1ED60BBE}" type="pres">
      <dgm:prSet presAssocID="{EFE7878B-8962-44AE-8025-01F084809A40}" presName="arrowDiagram" presStyleCnt="0">
        <dgm:presLayoutVars>
          <dgm:chMax val="5"/>
          <dgm:dir/>
          <dgm:resizeHandles val="exact"/>
        </dgm:presLayoutVars>
      </dgm:prSet>
      <dgm:spPr/>
    </dgm:pt>
    <dgm:pt modelId="{B66CD007-BA08-4655-938A-75EEA3FB1ADF}" type="pres">
      <dgm:prSet presAssocID="{EFE7878B-8962-44AE-8025-01F084809A40}" presName="arrow" presStyleLbl="bgShp" presStyleIdx="0" presStyleCnt="1"/>
      <dgm:spPr/>
    </dgm:pt>
    <dgm:pt modelId="{EDCD6E38-C821-4FBD-A4A3-6429482DD28E}" type="pres">
      <dgm:prSet presAssocID="{EFE7878B-8962-44AE-8025-01F084809A40}" presName="arrowDiagram5" presStyleCnt="0"/>
      <dgm:spPr/>
    </dgm:pt>
    <dgm:pt modelId="{331DFADB-5BC3-4458-9EBF-BEE1CFABA884}" type="pres">
      <dgm:prSet presAssocID="{265E5140-4955-44C0-8360-5303AE45E37B}" presName="bullet5a" presStyleLbl="node1" presStyleIdx="0" presStyleCnt="5"/>
      <dgm:spPr/>
    </dgm:pt>
    <dgm:pt modelId="{654E9548-4624-40B5-925F-26864787EC4E}" type="pres">
      <dgm:prSet presAssocID="{265E5140-4955-44C0-8360-5303AE45E37B}" presName="textBox5a" presStyleLbl="revTx" presStyleIdx="0" presStyleCnt="5">
        <dgm:presLayoutVars>
          <dgm:bulletEnabled val="1"/>
        </dgm:presLayoutVars>
      </dgm:prSet>
      <dgm:spPr/>
    </dgm:pt>
    <dgm:pt modelId="{99F77EE3-9B28-4B3F-88CD-D89F96E93975}" type="pres">
      <dgm:prSet presAssocID="{553DBA29-BD9C-4797-A1C2-CCAEA759AA86}" presName="bullet5b" presStyleLbl="node1" presStyleIdx="1" presStyleCnt="5"/>
      <dgm:spPr/>
    </dgm:pt>
    <dgm:pt modelId="{FA26AF77-2E00-43F4-B54D-925945711670}" type="pres">
      <dgm:prSet presAssocID="{553DBA29-BD9C-4797-A1C2-CCAEA759AA86}" presName="textBox5b" presStyleLbl="revTx" presStyleIdx="1" presStyleCnt="5">
        <dgm:presLayoutVars>
          <dgm:bulletEnabled val="1"/>
        </dgm:presLayoutVars>
      </dgm:prSet>
      <dgm:spPr/>
    </dgm:pt>
    <dgm:pt modelId="{315978AC-37EA-425B-AC0E-7F0A1C8EAAF7}" type="pres">
      <dgm:prSet presAssocID="{D4865247-DB73-4ACF-9914-271736F7ADCC}" presName="bullet5c" presStyleLbl="node1" presStyleIdx="2" presStyleCnt="5"/>
      <dgm:spPr/>
    </dgm:pt>
    <dgm:pt modelId="{7E44F3AE-E2D6-4C9D-9B16-2650228958DF}" type="pres">
      <dgm:prSet presAssocID="{D4865247-DB73-4ACF-9914-271736F7ADCC}" presName="textBox5c" presStyleLbl="revTx" presStyleIdx="2" presStyleCnt="5">
        <dgm:presLayoutVars>
          <dgm:bulletEnabled val="1"/>
        </dgm:presLayoutVars>
      </dgm:prSet>
      <dgm:spPr/>
    </dgm:pt>
    <dgm:pt modelId="{D91CB688-221C-4BBA-AF1C-44A4418B8980}" type="pres">
      <dgm:prSet presAssocID="{703C537F-462B-4A1E-AC21-C45AFA9A9F79}" presName="bullet5d" presStyleLbl="node1" presStyleIdx="3" presStyleCnt="5"/>
      <dgm:spPr/>
    </dgm:pt>
    <dgm:pt modelId="{ECEB5409-984F-4B29-9263-FEF94824D716}" type="pres">
      <dgm:prSet presAssocID="{703C537F-462B-4A1E-AC21-C45AFA9A9F79}" presName="textBox5d" presStyleLbl="revTx" presStyleIdx="3" presStyleCnt="5">
        <dgm:presLayoutVars>
          <dgm:bulletEnabled val="1"/>
        </dgm:presLayoutVars>
      </dgm:prSet>
      <dgm:spPr/>
    </dgm:pt>
    <dgm:pt modelId="{A0A270D0-3198-454A-AF3E-4B7BF91919D2}" type="pres">
      <dgm:prSet presAssocID="{6932C7D3-635F-43FE-AAF0-9FACDD407C67}" presName="bullet5e" presStyleLbl="node1" presStyleIdx="4" presStyleCnt="5"/>
      <dgm:spPr/>
    </dgm:pt>
    <dgm:pt modelId="{8EDE2B3E-BB17-4190-B56D-DBA211D35245}" type="pres">
      <dgm:prSet presAssocID="{6932C7D3-635F-43FE-AAF0-9FACDD407C67}" presName="textBox5e" presStyleLbl="revTx" presStyleIdx="4" presStyleCnt="5">
        <dgm:presLayoutVars>
          <dgm:bulletEnabled val="1"/>
        </dgm:presLayoutVars>
      </dgm:prSet>
      <dgm:spPr/>
    </dgm:pt>
  </dgm:ptLst>
  <dgm:cxnLst>
    <dgm:cxn modelId="{39EFC90A-5745-46B4-AFEC-824C1E076E22}" type="presOf" srcId="{703C537F-462B-4A1E-AC21-C45AFA9A9F79}" destId="{ECEB5409-984F-4B29-9263-FEF94824D716}" srcOrd="0" destOrd="0" presId="urn:microsoft.com/office/officeart/2005/8/layout/arrow2"/>
    <dgm:cxn modelId="{2B00391B-CDFF-4F53-8371-DF3FCA79FB2C}" srcId="{EFE7878B-8962-44AE-8025-01F084809A40}" destId="{265E5140-4955-44C0-8360-5303AE45E37B}" srcOrd="0" destOrd="0" parTransId="{C7E7C4C1-0ABA-4193-BC5C-412B4646E2B8}" sibTransId="{2B3A75E2-499C-4896-AD4E-0D5F9FE8E9ED}"/>
    <dgm:cxn modelId="{86811024-A3D3-4AC3-87F4-4ECD648FC6EB}" srcId="{EFE7878B-8962-44AE-8025-01F084809A40}" destId="{553DBA29-BD9C-4797-A1C2-CCAEA759AA86}" srcOrd="1" destOrd="0" parTransId="{8D338132-F17B-4EEB-8614-DE1CC9B3C8C6}" sibTransId="{F29ED580-C5A9-4CCD-A0CC-BA0217E38BC7}"/>
    <dgm:cxn modelId="{9A071836-5952-47A1-A328-6365D5076152}" srcId="{EFE7878B-8962-44AE-8025-01F084809A40}" destId="{D4865247-DB73-4ACF-9914-271736F7ADCC}" srcOrd="2" destOrd="0" parTransId="{B227F47E-A591-4C1D-8A63-CD8D3FAC1C0C}" sibTransId="{14CCDBF8-2DD7-44A4-A128-1ACFFEBB38B5}"/>
    <dgm:cxn modelId="{6EAD6039-34AC-494D-8CE9-5BE9CCAFE899}" type="presOf" srcId="{6932C7D3-635F-43FE-AAF0-9FACDD407C67}" destId="{8EDE2B3E-BB17-4190-B56D-DBA211D35245}" srcOrd="0" destOrd="0" presId="urn:microsoft.com/office/officeart/2005/8/layout/arrow2"/>
    <dgm:cxn modelId="{E1CD6C4F-B7FD-4D1A-AB87-15250D6BF117}" type="presOf" srcId="{553DBA29-BD9C-4797-A1C2-CCAEA759AA86}" destId="{FA26AF77-2E00-43F4-B54D-925945711670}" srcOrd="0" destOrd="0" presId="urn:microsoft.com/office/officeart/2005/8/layout/arrow2"/>
    <dgm:cxn modelId="{D9FEB36F-9EE1-478D-91C4-EC62BFBC2C12}" type="presOf" srcId="{265E5140-4955-44C0-8360-5303AE45E37B}" destId="{654E9548-4624-40B5-925F-26864787EC4E}" srcOrd="0" destOrd="0" presId="urn:microsoft.com/office/officeart/2005/8/layout/arrow2"/>
    <dgm:cxn modelId="{5E379C58-6449-417F-9CC1-571E6DC46621}" srcId="{EFE7878B-8962-44AE-8025-01F084809A40}" destId="{703C537F-462B-4A1E-AC21-C45AFA9A9F79}" srcOrd="3" destOrd="0" parTransId="{77EDCB6B-1DA7-4E8C-8D85-41C34D644486}" sibTransId="{613C2294-A035-4AAA-A7DB-F3BB432B90FA}"/>
    <dgm:cxn modelId="{7B3522A1-D35A-4366-A8AF-5E864B7B56E7}" srcId="{EFE7878B-8962-44AE-8025-01F084809A40}" destId="{6932C7D3-635F-43FE-AAF0-9FACDD407C67}" srcOrd="4" destOrd="0" parTransId="{F21F2FF6-8D02-4D13-8F48-AE5F35F382FF}" sibTransId="{65CC98DD-5A19-431C-8C15-39CF0F709088}"/>
    <dgm:cxn modelId="{4BE258BE-BDCC-4757-9ADB-3769375E4E3C}" type="presOf" srcId="{EFE7878B-8962-44AE-8025-01F084809A40}" destId="{576A1B48-CD32-4641-8E58-73BF1ED60BBE}" srcOrd="0" destOrd="0" presId="urn:microsoft.com/office/officeart/2005/8/layout/arrow2"/>
    <dgm:cxn modelId="{957F2CCC-E5E1-424E-895A-54A9A443241A}" type="presOf" srcId="{D4865247-DB73-4ACF-9914-271736F7ADCC}" destId="{7E44F3AE-E2D6-4C9D-9B16-2650228958DF}" srcOrd="0" destOrd="0" presId="urn:microsoft.com/office/officeart/2005/8/layout/arrow2"/>
    <dgm:cxn modelId="{64199246-303C-4C78-9838-DB2B63938AD9}" type="presParOf" srcId="{576A1B48-CD32-4641-8E58-73BF1ED60BBE}" destId="{B66CD007-BA08-4655-938A-75EEA3FB1ADF}" srcOrd="0" destOrd="0" presId="urn:microsoft.com/office/officeart/2005/8/layout/arrow2"/>
    <dgm:cxn modelId="{43E00CFB-CD1B-446C-BA40-8F594E604A7C}" type="presParOf" srcId="{576A1B48-CD32-4641-8E58-73BF1ED60BBE}" destId="{EDCD6E38-C821-4FBD-A4A3-6429482DD28E}" srcOrd="1" destOrd="0" presId="urn:microsoft.com/office/officeart/2005/8/layout/arrow2"/>
    <dgm:cxn modelId="{DD08F830-68B8-4FBE-8BE9-76E63F307C51}" type="presParOf" srcId="{EDCD6E38-C821-4FBD-A4A3-6429482DD28E}" destId="{331DFADB-5BC3-4458-9EBF-BEE1CFABA884}" srcOrd="0" destOrd="0" presId="urn:microsoft.com/office/officeart/2005/8/layout/arrow2"/>
    <dgm:cxn modelId="{AE22062C-29A4-4B77-9B8A-103EC1833275}" type="presParOf" srcId="{EDCD6E38-C821-4FBD-A4A3-6429482DD28E}" destId="{654E9548-4624-40B5-925F-26864787EC4E}" srcOrd="1" destOrd="0" presId="urn:microsoft.com/office/officeart/2005/8/layout/arrow2"/>
    <dgm:cxn modelId="{63E87023-1759-411F-86DA-3C7612177431}" type="presParOf" srcId="{EDCD6E38-C821-4FBD-A4A3-6429482DD28E}" destId="{99F77EE3-9B28-4B3F-88CD-D89F96E93975}" srcOrd="2" destOrd="0" presId="urn:microsoft.com/office/officeart/2005/8/layout/arrow2"/>
    <dgm:cxn modelId="{DB11690D-6B55-41F5-AB36-3667D98AA8C1}" type="presParOf" srcId="{EDCD6E38-C821-4FBD-A4A3-6429482DD28E}" destId="{FA26AF77-2E00-43F4-B54D-925945711670}" srcOrd="3" destOrd="0" presId="urn:microsoft.com/office/officeart/2005/8/layout/arrow2"/>
    <dgm:cxn modelId="{200F7F13-1055-48D3-B7AE-F3DDBD4E3C04}" type="presParOf" srcId="{EDCD6E38-C821-4FBD-A4A3-6429482DD28E}" destId="{315978AC-37EA-425B-AC0E-7F0A1C8EAAF7}" srcOrd="4" destOrd="0" presId="urn:microsoft.com/office/officeart/2005/8/layout/arrow2"/>
    <dgm:cxn modelId="{B865EDE3-1B4A-4ECE-8782-9AF1161426F6}" type="presParOf" srcId="{EDCD6E38-C821-4FBD-A4A3-6429482DD28E}" destId="{7E44F3AE-E2D6-4C9D-9B16-2650228958DF}" srcOrd="5" destOrd="0" presId="urn:microsoft.com/office/officeart/2005/8/layout/arrow2"/>
    <dgm:cxn modelId="{799B9F15-833D-43CC-853F-82D5B5C48F7C}" type="presParOf" srcId="{EDCD6E38-C821-4FBD-A4A3-6429482DD28E}" destId="{D91CB688-221C-4BBA-AF1C-44A4418B8980}" srcOrd="6" destOrd="0" presId="urn:microsoft.com/office/officeart/2005/8/layout/arrow2"/>
    <dgm:cxn modelId="{D58B47FD-B8B2-4041-87DA-B34BCE2E122F}" type="presParOf" srcId="{EDCD6E38-C821-4FBD-A4A3-6429482DD28E}" destId="{ECEB5409-984F-4B29-9263-FEF94824D716}" srcOrd="7" destOrd="0" presId="urn:microsoft.com/office/officeart/2005/8/layout/arrow2"/>
    <dgm:cxn modelId="{2C9562BD-7DAF-4490-97C1-D9DE627E7E27}" type="presParOf" srcId="{EDCD6E38-C821-4FBD-A4A3-6429482DD28E}" destId="{A0A270D0-3198-454A-AF3E-4B7BF91919D2}" srcOrd="8" destOrd="0" presId="urn:microsoft.com/office/officeart/2005/8/layout/arrow2"/>
    <dgm:cxn modelId="{1CB78CE0-A304-425E-9C17-935024EAD57C}" type="presParOf" srcId="{EDCD6E38-C821-4FBD-A4A3-6429482DD28E}" destId="{8EDE2B3E-BB17-4190-B56D-DBA211D35245}"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CD007-BA08-4655-938A-75EEA3FB1ADF}">
      <dsp:nvSpPr>
        <dsp:cNvPr id="0" name=""/>
        <dsp:cNvSpPr/>
      </dsp:nvSpPr>
      <dsp:spPr>
        <a:xfrm>
          <a:off x="1614267" y="0"/>
          <a:ext cx="7823240" cy="4889525"/>
        </a:xfrm>
        <a:prstGeom prst="swooshArrow">
          <a:avLst>
            <a:gd name="adj1" fmla="val 25000"/>
            <a:gd name="adj2" fmla="val 25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31DFADB-5BC3-4458-9EBF-BEE1CFABA884}">
      <dsp:nvSpPr>
        <dsp:cNvPr id="0" name=""/>
        <dsp:cNvSpPr/>
      </dsp:nvSpPr>
      <dsp:spPr>
        <a:xfrm>
          <a:off x="2384857" y="3635850"/>
          <a:ext cx="179934" cy="179934"/>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4E9548-4624-40B5-925F-26864787EC4E}">
      <dsp:nvSpPr>
        <dsp:cNvPr id="0" name=""/>
        <dsp:cNvSpPr/>
      </dsp:nvSpPr>
      <dsp:spPr>
        <a:xfrm>
          <a:off x="2474824" y="3725818"/>
          <a:ext cx="1024844" cy="1163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344" tIns="0" rIns="0" bIns="0" numCol="1" spcCol="1270" anchor="t" anchorCtr="0">
          <a:noAutofit/>
        </a:bodyPr>
        <a:lstStyle/>
        <a:p>
          <a:pPr marL="0" lvl="0" indent="0" algn="l" defTabSz="844550">
            <a:lnSpc>
              <a:spcPct val="90000"/>
            </a:lnSpc>
            <a:spcBef>
              <a:spcPct val="0"/>
            </a:spcBef>
            <a:spcAft>
              <a:spcPct val="35000"/>
            </a:spcAft>
            <a:buNone/>
          </a:pPr>
          <a:endParaRPr lang="en-US" sz="1900" kern="1200"/>
        </a:p>
      </dsp:txBody>
      <dsp:txXfrm>
        <a:off x="2474824" y="3725818"/>
        <a:ext cx="1024844" cy="1163706"/>
      </dsp:txXfrm>
    </dsp:sp>
    <dsp:sp modelId="{99F77EE3-9B28-4B3F-88CD-D89F96E93975}">
      <dsp:nvSpPr>
        <dsp:cNvPr id="0" name=""/>
        <dsp:cNvSpPr/>
      </dsp:nvSpPr>
      <dsp:spPr>
        <a:xfrm>
          <a:off x="3358850" y="2699995"/>
          <a:ext cx="281636" cy="28163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A26AF77-2E00-43F4-B54D-925945711670}">
      <dsp:nvSpPr>
        <dsp:cNvPr id="0" name=""/>
        <dsp:cNvSpPr/>
      </dsp:nvSpPr>
      <dsp:spPr>
        <a:xfrm>
          <a:off x="3499668" y="2840814"/>
          <a:ext cx="1298657" cy="20487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233" tIns="0" rIns="0" bIns="0" numCol="1" spcCol="1270" anchor="t" anchorCtr="0">
          <a:noAutofit/>
        </a:bodyPr>
        <a:lstStyle/>
        <a:p>
          <a:pPr marL="0" lvl="0" indent="0" algn="l" defTabSz="844550" rtl="0">
            <a:lnSpc>
              <a:spcPct val="90000"/>
            </a:lnSpc>
            <a:spcBef>
              <a:spcPct val="0"/>
            </a:spcBef>
            <a:spcAft>
              <a:spcPct val="35000"/>
            </a:spcAft>
            <a:buNone/>
          </a:pPr>
          <a:r>
            <a:rPr lang="en-US" sz="1900" kern="1200"/>
            <a:t>  </a:t>
          </a:r>
          <a:r>
            <a:rPr lang="en-US" sz="1900" kern="1200">
              <a:latin typeface="Arial"/>
              <a:cs typeface="Arial"/>
            </a:rPr>
            <a:t>1st Industrial Revolution</a:t>
          </a:r>
        </a:p>
      </dsp:txBody>
      <dsp:txXfrm>
        <a:off x="3499668" y="2840814"/>
        <a:ext cx="1298657" cy="2048710"/>
      </dsp:txXfrm>
    </dsp:sp>
    <dsp:sp modelId="{315978AC-37EA-425B-AC0E-7F0A1C8EAAF7}">
      <dsp:nvSpPr>
        <dsp:cNvPr id="0" name=""/>
        <dsp:cNvSpPr/>
      </dsp:nvSpPr>
      <dsp:spPr>
        <a:xfrm>
          <a:off x="4610568" y="1953854"/>
          <a:ext cx="375515" cy="375515"/>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E44F3AE-E2D6-4C9D-9B16-2650228958DF}">
      <dsp:nvSpPr>
        <dsp:cNvPr id="0" name=""/>
        <dsp:cNvSpPr/>
      </dsp:nvSpPr>
      <dsp:spPr>
        <a:xfrm>
          <a:off x="4798326" y="2141611"/>
          <a:ext cx="1509885" cy="2747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978" tIns="0" rIns="0" bIns="0" numCol="1" spcCol="1270" anchor="t" anchorCtr="0">
          <a:noAutofit/>
        </a:bodyPr>
        <a:lstStyle/>
        <a:p>
          <a:pPr marL="0" lvl="0" indent="0" algn="l" defTabSz="844550">
            <a:lnSpc>
              <a:spcPct val="90000"/>
            </a:lnSpc>
            <a:spcBef>
              <a:spcPct val="0"/>
            </a:spcBef>
            <a:spcAft>
              <a:spcPct val="35000"/>
            </a:spcAft>
            <a:buNone/>
          </a:pPr>
          <a:r>
            <a:rPr lang="en-US" sz="1900" kern="1200">
              <a:latin typeface="Arial"/>
              <a:cs typeface="Arial"/>
            </a:rPr>
            <a:t> 2nd Industrial Revolution</a:t>
          </a:r>
        </a:p>
      </dsp:txBody>
      <dsp:txXfrm>
        <a:off x="4798326" y="2141611"/>
        <a:ext cx="1509885" cy="2747913"/>
      </dsp:txXfrm>
    </dsp:sp>
    <dsp:sp modelId="{D91CB688-221C-4BBA-AF1C-44A4418B8980}">
      <dsp:nvSpPr>
        <dsp:cNvPr id="0" name=""/>
        <dsp:cNvSpPr/>
      </dsp:nvSpPr>
      <dsp:spPr>
        <a:xfrm>
          <a:off x="6065691" y="1371022"/>
          <a:ext cx="485040" cy="485040"/>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CEB5409-984F-4B29-9263-FEF94824D716}">
      <dsp:nvSpPr>
        <dsp:cNvPr id="0" name=""/>
        <dsp:cNvSpPr/>
      </dsp:nvSpPr>
      <dsp:spPr>
        <a:xfrm>
          <a:off x="6308212" y="1613543"/>
          <a:ext cx="1564648" cy="3275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013" tIns="0" rIns="0" bIns="0" numCol="1" spcCol="1270" anchor="t" anchorCtr="0">
          <a:noAutofit/>
        </a:bodyPr>
        <a:lstStyle/>
        <a:p>
          <a:pPr marL="0" lvl="0" indent="0" algn="l" defTabSz="844550">
            <a:lnSpc>
              <a:spcPct val="90000"/>
            </a:lnSpc>
            <a:spcBef>
              <a:spcPct val="0"/>
            </a:spcBef>
            <a:spcAft>
              <a:spcPct val="35000"/>
            </a:spcAft>
            <a:buNone/>
          </a:pPr>
          <a:r>
            <a:rPr lang="en-US" sz="1900" kern="1200">
              <a:latin typeface="Arial"/>
              <a:cs typeface="Arial"/>
            </a:rPr>
            <a:t> 3rd Industrial Revolution</a:t>
          </a:r>
        </a:p>
      </dsp:txBody>
      <dsp:txXfrm>
        <a:off x="6308212" y="1613543"/>
        <a:ext cx="1564648" cy="3275981"/>
      </dsp:txXfrm>
    </dsp:sp>
    <dsp:sp modelId="{A0A270D0-3198-454A-AF3E-4B7BF91919D2}">
      <dsp:nvSpPr>
        <dsp:cNvPr id="0" name=""/>
        <dsp:cNvSpPr/>
      </dsp:nvSpPr>
      <dsp:spPr>
        <a:xfrm>
          <a:off x="7563842" y="981816"/>
          <a:ext cx="618035" cy="618035"/>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EDE2B3E-BB17-4190-B56D-DBA211D35245}">
      <dsp:nvSpPr>
        <dsp:cNvPr id="0" name=""/>
        <dsp:cNvSpPr/>
      </dsp:nvSpPr>
      <dsp:spPr>
        <a:xfrm>
          <a:off x="7872860" y="1290834"/>
          <a:ext cx="1564648" cy="3598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484" tIns="0" rIns="0" bIns="0" numCol="1" spcCol="1270" anchor="t" anchorCtr="0">
          <a:noAutofit/>
        </a:bodyPr>
        <a:lstStyle/>
        <a:p>
          <a:pPr marL="0" lvl="0" indent="0" algn="l" defTabSz="844550">
            <a:lnSpc>
              <a:spcPct val="90000"/>
            </a:lnSpc>
            <a:spcBef>
              <a:spcPct val="0"/>
            </a:spcBef>
            <a:spcAft>
              <a:spcPct val="35000"/>
            </a:spcAft>
            <a:buNone/>
          </a:pPr>
          <a:r>
            <a:rPr lang="en-US" sz="1900" kern="1200">
              <a:latin typeface="Arial"/>
              <a:cs typeface="Arial"/>
            </a:rPr>
            <a:t> 4th Industrial Revolution</a:t>
          </a:r>
        </a:p>
      </dsp:txBody>
      <dsp:txXfrm>
        <a:off x="7872860" y="1290834"/>
        <a:ext cx="1564648" cy="3598690"/>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26FC1-C1FE-4C15-99F1-E7FFC1221C52}" type="datetimeFigureOut">
              <a:rPr lang="en-US"/>
              <a:t>9/16/2019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DEF41E-854B-4779-ADDF-B96AD56055AE}" type="slidenum">
              <a:rPr lang="en-US"/>
              <a:t>‹#›</a:t>
            </a:fld>
            <a:endParaRPr lang="en-US"/>
          </a:p>
        </p:txBody>
      </p:sp>
    </p:spTree>
    <p:extLst>
      <p:ext uri="{BB962C8B-B14F-4D97-AF65-F5344CB8AC3E}">
        <p14:creationId xmlns:p14="http://schemas.microsoft.com/office/powerpoint/2010/main" val="3512132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imgur.com/gallery/Vjn5b7Z"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cbinsights.com/research/edge-computing-ecosyste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mgur.com/gallery/Vjn5b7Z"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https://imgur.com/gallery/Vjn5b7Z</a:t>
            </a:r>
            <a:endParaRPr lang="en-US"/>
          </a:p>
        </p:txBody>
      </p:sp>
      <p:sp>
        <p:nvSpPr>
          <p:cNvPr id="4" name="Slide Number Placeholder 3"/>
          <p:cNvSpPr>
            <a:spLocks noGrp="1"/>
          </p:cNvSpPr>
          <p:nvPr>
            <p:ph type="sldNum" sz="quarter" idx="5"/>
          </p:nvPr>
        </p:nvSpPr>
        <p:spPr/>
        <p:txBody>
          <a:bodyPr/>
          <a:lstStyle/>
          <a:p>
            <a:fld id="{7BDEF41E-854B-4779-ADDF-B96AD56055AE}" type="slidenum">
              <a:rPr lang="en-US"/>
              <a:t>3</a:t>
            </a:fld>
            <a:endParaRPr lang="en-US"/>
          </a:p>
        </p:txBody>
      </p:sp>
    </p:spTree>
    <p:extLst>
      <p:ext uri="{BB962C8B-B14F-4D97-AF65-F5344CB8AC3E}">
        <p14:creationId xmlns:p14="http://schemas.microsoft.com/office/powerpoint/2010/main" val="4011371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is 5g and why it is important </a:t>
            </a:r>
          </a:p>
          <a:p>
            <a:endParaRPr lang="en-US">
              <a:cs typeface="Calibri"/>
            </a:endParaRPr>
          </a:p>
          <a:p>
            <a:r>
              <a:rPr lang="en-US"/>
              <a:t>The fifth generation networks (</a:t>
            </a:r>
            <a:r>
              <a:rPr lang="en-US" b="1"/>
              <a:t>5G</a:t>
            </a:r>
            <a:r>
              <a:rPr lang="en-US"/>
              <a:t>) is currently under development and will hit the market at the horizon 2020.</a:t>
            </a:r>
            <a:endParaRPr lang="en-US">
              <a:cs typeface="Calibri"/>
            </a:endParaRPr>
          </a:p>
          <a:p>
            <a:endParaRPr lang="en-US"/>
          </a:p>
          <a:p>
            <a:r>
              <a:rPr lang="en-US"/>
              <a:t>Previous generations of mobile networks addressed consumers predominantly for voice and SMS in 2G, web-browsing in 3G and higher-speed data and video streaming in 4G. </a:t>
            </a:r>
          </a:p>
          <a:p>
            <a:endParaRPr lang="en-US"/>
          </a:p>
          <a:p>
            <a:r>
              <a:rPr lang="en-US"/>
              <a:t>The transition from 4G to 5G will serve both consumers and multiple industries. With global mobile data traffic expected to grow eight times by the end of 2023, there is a need for a more efficient technology, higher data rates and spectrum utilization. New applications such as 4K/8K video streaming, virtual and augmented reality and emerging industrial use cases will also require higher bandwidth, greater capacity, security, and lower latency. Equipped with these capabilities, 5G will bring new opportunities for people, society, and businesses.</a:t>
            </a:r>
          </a:p>
          <a:p>
            <a:endParaRPr lang="en-US">
              <a:cs typeface="Calibri"/>
            </a:endParaRPr>
          </a:p>
        </p:txBody>
      </p:sp>
      <p:sp>
        <p:nvSpPr>
          <p:cNvPr id="4" name="Slide Number Placeholder 3"/>
          <p:cNvSpPr>
            <a:spLocks noGrp="1"/>
          </p:cNvSpPr>
          <p:nvPr>
            <p:ph type="sldNum" sz="quarter" idx="5"/>
          </p:nvPr>
        </p:nvSpPr>
        <p:spPr/>
        <p:txBody>
          <a:bodyPr/>
          <a:lstStyle/>
          <a:p>
            <a:fld id="{7BDEF41E-854B-4779-ADDF-B96AD56055AE}" type="slidenum">
              <a:rPr lang="en-US"/>
              <a:t>12</a:t>
            </a:fld>
            <a:endParaRPr lang="en-US"/>
          </a:p>
        </p:txBody>
      </p:sp>
    </p:spTree>
    <p:extLst>
      <p:ext uri="{BB962C8B-B14F-4D97-AF65-F5344CB8AC3E}">
        <p14:creationId xmlns:p14="http://schemas.microsoft.com/office/powerpoint/2010/main" val="3010736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is 5g and why it is important </a:t>
            </a:r>
          </a:p>
          <a:p>
            <a:endParaRPr lang="en-US">
              <a:cs typeface="Calibri"/>
            </a:endParaRPr>
          </a:p>
          <a:p>
            <a:r>
              <a:rPr lang="en-US"/>
              <a:t>The fifth generation networks (</a:t>
            </a:r>
            <a:r>
              <a:rPr lang="en-US" b="1"/>
              <a:t>5G</a:t>
            </a:r>
            <a:r>
              <a:rPr lang="en-US"/>
              <a:t>) is currently under development and will hit the market at the horizon 2020.</a:t>
            </a:r>
            <a:endParaRPr lang="en-US">
              <a:cs typeface="Calibri"/>
            </a:endParaRPr>
          </a:p>
          <a:p>
            <a:endParaRPr lang="en-US"/>
          </a:p>
          <a:p>
            <a:r>
              <a:rPr lang="en-US"/>
              <a:t>Previous generations of mobile networks addressed consumers predominantly for voice and SMS in 2G, web-browsing in 3G and higher-speed data and video streaming in 4G. </a:t>
            </a:r>
          </a:p>
          <a:p>
            <a:endParaRPr lang="en-US"/>
          </a:p>
          <a:p>
            <a:r>
              <a:rPr lang="en-US"/>
              <a:t>The transition from 4G to 5G will serve both consumers and multiple industries. With global mobile data traffic expected to grow eight times by the end of 2023, there is a need for a more efficient technology, higher data rates and spectrum utilization. New applications such as 4K/8K video streaming, virtual and augmented reality and emerging industrial use cases will also require higher bandwidth, greater capacity, security, and lower latency. Equipped with these capabilities, 5G will bring new opportunities for people, society, and businesses.</a:t>
            </a:r>
          </a:p>
          <a:p>
            <a:endParaRPr lang="en-US">
              <a:cs typeface="Calibri"/>
            </a:endParaRPr>
          </a:p>
        </p:txBody>
      </p:sp>
      <p:sp>
        <p:nvSpPr>
          <p:cNvPr id="4" name="Slide Number Placeholder 3"/>
          <p:cNvSpPr>
            <a:spLocks noGrp="1"/>
          </p:cNvSpPr>
          <p:nvPr>
            <p:ph type="sldNum" sz="quarter" idx="5"/>
          </p:nvPr>
        </p:nvSpPr>
        <p:spPr/>
        <p:txBody>
          <a:bodyPr/>
          <a:lstStyle/>
          <a:p>
            <a:fld id="{7BDEF41E-854B-4779-ADDF-B96AD56055AE}" type="slidenum">
              <a:rPr lang="en-US"/>
              <a:t>13</a:t>
            </a:fld>
            <a:endParaRPr lang="en-US"/>
          </a:p>
        </p:txBody>
      </p:sp>
    </p:spTree>
    <p:extLst>
      <p:ext uri="{BB962C8B-B14F-4D97-AF65-F5344CB8AC3E}">
        <p14:creationId xmlns:p14="http://schemas.microsoft.com/office/powerpoint/2010/main" val="2601501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is 5g and why it is important </a:t>
            </a:r>
          </a:p>
          <a:p>
            <a:endParaRPr lang="en-US">
              <a:cs typeface="Calibri"/>
            </a:endParaRPr>
          </a:p>
          <a:p>
            <a:r>
              <a:rPr lang="en-US"/>
              <a:t>The fifth generation networks (</a:t>
            </a:r>
            <a:r>
              <a:rPr lang="en-US" b="1"/>
              <a:t>5G</a:t>
            </a:r>
            <a:r>
              <a:rPr lang="en-US"/>
              <a:t>) is currently under development and will hit the market at the horizon 2020.</a:t>
            </a:r>
            <a:endParaRPr lang="en-US">
              <a:cs typeface="Calibri"/>
            </a:endParaRPr>
          </a:p>
          <a:p>
            <a:endParaRPr lang="en-US"/>
          </a:p>
          <a:p>
            <a:r>
              <a:rPr lang="en-US"/>
              <a:t>Previous generations of mobile networks addressed consumers predominantly for voice and SMS in 2G, web-browsing in 3G and higher-speed data and video streaming in 4G. </a:t>
            </a:r>
          </a:p>
          <a:p>
            <a:endParaRPr lang="en-US"/>
          </a:p>
          <a:p>
            <a:r>
              <a:rPr lang="en-US"/>
              <a:t>The transition from 4G to 5G will serve both consumers and multiple industries. With global mobile data traffic expected to grow eight times by the end of 2023, there is a need for a more efficient technology, higher data rates and spectrum utilization. New applications such as 4K/8K video streaming, virtual and augmented reality and emerging industrial use cases will also require higher bandwidth, greater capacity, security, and lower latency. Equipped with these capabilities, 5G will bring new opportunities for people, society, and businesses.</a:t>
            </a:r>
          </a:p>
          <a:p>
            <a:endParaRPr lang="en-US">
              <a:cs typeface="Calibri"/>
            </a:endParaRPr>
          </a:p>
        </p:txBody>
      </p:sp>
      <p:sp>
        <p:nvSpPr>
          <p:cNvPr id="4" name="Slide Number Placeholder 3"/>
          <p:cNvSpPr>
            <a:spLocks noGrp="1"/>
          </p:cNvSpPr>
          <p:nvPr>
            <p:ph type="sldNum" sz="quarter" idx="5"/>
          </p:nvPr>
        </p:nvSpPr>
        <p:spPr/>
        <p:txBody>
          <a:bodyPr/>
          <a:lstStyle/>
          <a:p>
            <a:fld id="{7BDEF41E-854B-4779-ADDF-B96AD56055AE}" type="slidenum">
              <a:rPr lang="en-US"/>
              <a:t>14</a:t>
            </a:fld>
            <a:endParaRPr lang="en-US"/>
          </a:p>
        </p:txBody>
      </p:sp>
    </p:spTree>
    <p:extLst>
      <p:ext uri="{BB962C8B-B14F-4D97-AF65-F5344CB8AC3E}">
        <p14:creationId xmlns:p14="http://schemas.microsoft.com/office/powerpoint/2010/main" val="425148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is 5g and why it is important </a:t>
            </a:r>
          </a:p>
          <a:p>
            <a:endParaRPr lang="en-US">
              <a:cs typeface="Calibri"/>
            </a:endParaRPr>
          </a:p>
          <a:p>
            <a:r>
              <a:rPr lang="en-US"/>
              <a:t>The fifth generation networks (</a:t>
            </a:r>
            <a:r>
              <a:rPr lang="en-US" b="1"/>
              <a:t>5G</a:t>
            </a:r>
            <a:r>
              <a:rPr lang="en-US"/>
              <a:t>) is currently under development and will hit the market at the horizon 2020.</a:t>
            </a:r>
            <a:endParaRPr lang="en-US">
              <a:cs typeface="Calibri"/>
            </a:endParaRPr>
          </a:p>
          <a:p>
            <a:endParaRPr lang="en-US"/>
          </a:p>
          <a:p>
            <a:r>
              <a:rPr lang="en-US"/>
              <a:t>Previous generations of mobile networks addressed consumers predominantly for voice and SMS in 2G, web-browsing in 3G and higher-speed data and video streaming in 4G. </a:t>
            </a:r>
          </a:p>
          <a:p>
            <a:endParaRPr lang="en-US"/>
          </a:p>
          <a:p>
            <a:r>
              <a:rPr lang="en-US"/>
              <a:t>The transition from 4G to 5G will serve both consumers and multiple industries. With global mobile data traffic expected to grow eight times by the end of 2023, there is a need for a more efficient technology, higher data rates and spectrum utilization. New applications such as 4K/8K video streaming, virtual and augmented reality and emerging industrial use cases will also require higher bandwidth, greater capacity, security, and lower latency. Equipped with these capabilities, 5G will bring new opportunities for people, society, and businesses.</a:t>
            </a:r>
          </a:p>
          <a:p>
            <a:endParaRPr lang="en-US">
              <a:cs typeface="Calibri"/>
            </a:endParaRPr>
          </a:p>
        </p:txBody>
      </p:sp>
      <p:sp>
        <p:nvSpPr>
          <p:cNvPr id="4" name="Slide Number Placeholder 3"/>
          <p:cNvSpPr>
            <a:spLocks noGrp="1"/>
          </p:cNvSpPr>
          <p:nvPr>
            <p:ph type="sldNum" sz="quarter" idx="5"/>
          </p:nvPr>
        </p:nvSpPr>
        <p:spPr/>
        <p:txBody>
          <a:bodyPr/>
          <a:lstStyle/>
          <a:p>
            <a:fld id="{7BDEF41E-854B-4779-ADDF-B96AD56055AE}" type="slidenum">
              <a:rPr lang="en-US"/>
              <a:t>15</a:t>
            </a:fld>
            <a:endParaRPr lang="en-US"/>
          </a:p>
        </p:txBody>
      </p:sp>
    </p:spTree>
    <p:extLst>
      <p:ext uri="{BB962C8B-B14F-4D97-AF65-F5344CB8AC3E}">
        <p14:creationId xmlns:p14="http://schemas.microsoft.com/office/powerpoint/2010/main" val="1930132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is 5g and why it is important </a:t>
            </a:r>
          </a:p>
          <a:p>
            <a:endParaRPr lang="en-US">
              <a:cs typeface="Calibri"/>
            </a:endParaRPr>
          </a:p>
          <a:p>
            <a:r>
              <a:rPr lang="en-US"/>
              <a:t>The fifth generation networks (</a:t>
            </a:r>
            <a:r>
              <a:rPr lang="en-US" b="1"/>
              <a:t>5G</a:t>
            </a:r>
            <a:r>
              <a:rPr lang="en-US"/>
              <a:t>) is currently under development and will hit the market at the horizon 2020.</a:t>
            </a:r>
            <a:endParaRPr lang="en-US">
              <a:cs typeface="Calibri"/>
            </a:endParaRPr>
          </a:p>
          <a:p>
            <a:endParaRPr lang="en-US"/>
          </a:p>
          <a:p>
            <a:r>
              <a:rPr lang="en-US"/>
              <a:t>Previous generations of mobile networks addressed consumers predominantly for voice and SMS in 2G, web-browsing in 3G and higher-speed data and video streaming in 4G. </a:t>
            </a:r>
          </a:p>
          <a:p>
            <a:endParaRPr lang="en-US"/>
          </a:p>
          <a:p>
            <a:r>
              <a:rPr lang="en-US"/>
              <a:t>The transition from 4G to 5G will serve both consumers and multiple industries. With global mobile data traffic expected to grow eight times by the end of 2023, there is a need for a more efficient technology, higher data rates and spectrum utilization. New applications such as 4K/8K video streaming, virtual and augmented reality and emerging industrial use cases will also require higher bandwidth, greater capacity, security, and lower latency. Equipped with these capabilities, 5G will bring new opportunities for people, society, and businesses.</a:t>
            </a:r>
          </a:p>
          <a:p>
            <a:endParaRPr lang="en-US">
              <a:cs typeface="Calibri"/>
            </a:endParaRPr>
          </a:p>
        </p:txBody>
      </p:sp>
      <p:sp>
        <p:nvSpPr>
          <p:cNvPr id="4" name="Slide Number Placeholder 3"/>
          <p:cNvSpPr>
            <a:spLocks noGrp="1"/>
          </p:cNvSpPr>
          <p:nvPr>
            <p:ph type="sldNum" sz="quarter" idx="5"/>
          </p:nvPr>
        </p:nvSpPr>
        <p:spPr/>
        <p:txBody>
          <a:bodyPr/>
          <a:lstStyle/>
          <a:p>
            <a:fld id="{7BDEF41E-854B-4779-ADDF-B96AD56055AE}" type="slidenum">
              <a:rPr lang="en-US"/>
              <a:t>16</a:t>
            </a:fld>
            <a:endParaRPr lang="en-US"/>
          </a:p>
        </p:txBody>
      </p:sp>
    </p:spTree>
    <p:extLst>
      <p:ext uri="{BB962C8B-B14F-4D97-AF65-F5344CB8AC3E}">
        <p14:creationId xmlns:p14="http://schemas.microsoft.com/office/powerpoint/2010/main" val="397681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BDEF41E-854B-4779-ADDF-B96AD56055AE}" type="slidenum">
              <a:rPr lang="en-US"/>
              <a:t>18</a:t>
            </a:fld>
            <a:endParaRPr lang="en-US"/>
          </a:p>
        </p:txBody>
      </p:sp>
    </p:spTree>
    <p:extLst>
      <p:ext uri="{BB962C8B-B14F-4D97-AF65-F5344CB8AC3E}">
        <p14:creationId xmlns:p14="http://schemas.microsoft.com/office/powerpoint/2010/main" val="2990160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Light and cheap form factors</a:t>
            </a:r>
          </a:p>
          <a:p>
            <a:r>
              <a:rPr lang="en-US">
                <a:cs typeface="Calibri"/>
              </a:rPr>
              <a:t>Energy </a:t>
            </a:r>
            <a:r>
              <a:rPr lang="en-US" err="1">
                <a:cs typeface="Calibri"/>
              </a:rPr>
              <a:t>effiency</a:t>
            </a:r>
            <a:endParaRPr lang="en-US">
              <a:cs typeface="Calibri"/>
            </a:endParaRPr>
          </a:p>
          <a:p>
            <a:r>
              <a:rPr lang="en-US">
                <a:hlinkClick r:id="rId3"/>
              </a:rPr>
              <a:t>https://www.cbinsights.com/research/edge-computing-ecosystem/</a:t>
            </a:r>
            <a:endParaRPr lang="en-US"/>
          </a:p>
          <a:p>
            <a:r>
              <a:rPr lang="en-US"/>
              <a:t>Automotive: electric cars – low power consumption</a:t>
            </a:r>
          </a:p>
          <a:p>
            <a:r>
              <a:rPr lang="en-US" err="1">
                <a:cs typeface="Calibri"/>
              </a:rPr>
              <a:t>TobiiDynavox</a:t>
            </a:r>
            <a:r>
              <a:rPr lang="en-US">
                <a:cs typeface="Calibri"/>
              </a:rPr>
              <a:t>: cheaper devices</a:t>
            </a:r>
          </a:p>
        </p:txBody>
      </p:sp>
      <p:sp>
        <p:nvSpPr>
          <p:cNvPr id="4" name="Slide Number Placeholder 3"/>
          <p:cNvSpPr>
            <a:spLocks noGrp="1"/>
          </p:cNvSpPr>
          <p:nvPr>
            <p:ph type="sldNum" sz="quarter" idx="5"/>
          </p:nvPr>
        </p:nvSpPr>
        <p:spPr/>
        <p:txBody>
          <a:bodyPr/>
          <a:lstStyle/>
          <a:p>
            <a:fld id="{7BDEF41E-854B-4779-ADDF-B96AD56055AE}" type="slidenum">
              <a:rPr lang="en-US"/>
              <a:t>19</a:t>
            </a:fld>
            <a:endParaRPr lang="en-US"/>
          </a:p>
        </p:txBody>
      </p:sp>
    </p:spTree>
    <p:extLst>
      <p:ext uri="{BB962C8B-B14F-4D97-AF65-F5344CB8AC3E}">
        <p14:creationId xmlns:p14="http://schemas.microsoft.com/office/powerpoint/2010/main" val="1731012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Enabled by 5G by offloading heavy data processing onto the cloud.</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7BDEF41E-854B-4779-ADDF-B96AD56055AE}" type="slidenum">
              <a:rPr lang="en-US"/>
              <a:t>20</a:t>
            </a:fld>
            <a:endParaRPr lang="en-US"/>
          </a:p>
        </p:txBody>
      </p:sp>
    </p:spTree>
    <p:extLst>
      <p:ext uri="{BB962C8B-B14F-4D97-AF65-F5344CB8AC3E}">
        <p14:creationId xmlns:p14="http://schemas.microsoft.com/office/powerpoint/2010/main" val="2300961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Enabled by 5G by offloading heavy data processing onto the cloud.</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7BDEF41E-854B-4779-ADDF-B96AD56055AE}" type="slidenum">
              <a:rPr lang="en-US"/>
              <a:t>21</a:t>
            </a:fld>
            <a:endParaRPr lang="en-US"/>
          </a:p>
        </p:txBody>
      </p:sp>
    </p:spTree>
    <p:extLst>
      <p:ext uri="{BB962C8B-B14F-4D97-AF65-F5344CB8AC3E}">
        <p14:creationId xmlns:p14="http://schemas.microsoft.com/office/powerpoint/2010/main" val="39694886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Enabled by 5G by offloading heavy data processing onto the cloud.</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7BDEF41E-854B-4779-ADDF-B96AD56055AE}" type="slidenum">
              <a:rPr lang="en-US"/>
              <a:t>22</a:t>
            </a:fld>
            <a:endParaRPr lang="en-US"/>
          </a:p>
        </p:txBody>
      </p:sp>
    </p:spTree>
    <p:extLst>
      <p:ext uri="{BB962C8B-B14F-4D97-AF65-F5344CB8AC3E}">
        <p14:creationId xmlns:p14="http://schemas.microsoft.com/office/powerpoint/2010/main" val="309054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https://imgur.com/gallery/Vjn5b7Z</a:t>
            </a:r>
            <a:endParaRPr lang="en-US"/>
          </a:p>
        </p:txBody>
      </p:sp>
      <p:sp>
        <p:nvSpPr>
          <p:cNvPr id="4" name="Slide Number Placeholder 3"/>
          <p:cNvSpPr>
            <a:spLocks noGrp="1"/>
          </p:cNvSpPr>
          <p:nvPr>
            <p:ph type="sldNum" sz="quarter" idx="5"/>
          </p:nvPr>
        </p:nvSpPr>
        <p:spPr/>
        <p:txBody>
          <a:bodyPr/>
          <a:lstStyle/>
          <a:p>
            <a:fld id="{7BDEF41E-854B-4779-ADDF-B96AD56055AE}" type="slidenum">
              <a:rPr lang="en-US"/>
              <a:t>4</a:t>
            </a:fld>
            <a:endParaRPr lang="en-US"/>
          </a:p>
        </p:txBody>
      </p:sp>
    </p:spTree>
    <p:extLst>
      <p:ext uri="{BB962C8B-B14F-4D97-AF65-F5344CB8AC3E}">
        <p14:creationId xmlns:p14="http://schemas.microsoft.com/office/powerpoint/2010/main" val="2613939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Enabled by 5G by offloading heavy data processing onto the cloud.</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7BDEF41E-854B-4779-ADDF-B96AD56055AE}" type="slidenum">
              <a:rPr lang="en-US"/>
              <a:t>23</a:t>
            </a:fld>
            <a:endParaRPr lang="en-US"/>
          </a:p>
        </p:txBody>
      </p:sp>
    </p:spTree>
    <p:extLst>
      <p:ext uri="{BB962C8B-B14F-4D97-AF65-F5344CB8AC3E}">
        <p14:creationId xmlns:p14="http://schemas.microsoft.com/office/powerpoint/2010/main" val="1220808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Enabled by 5G by offloading heavy data processing onto the cloud.</a:t>
            </a:r>
          </a:p>
          <a:p>
            <a:r>
              <a:rPr lang="en-US">
                <a:cs typeface="Calibri" panose="020F0502020204030204"/>
              </a:rPr>
              <a:t>For example, the XR industry already think of moving the 3D rendering to the cloud and send the rendered images to the HMD through 5G.</a:t>
            </a:r>
          </a:p>
          <a:p>
            <a:r>
              <a:rPr lang="en-US">
                <a:cs typeface="Calibri" panose="020F0502020204030204"/>
              </a:rPr>
              <a:t>This way, the user will not need to acquire an expensive computer with a powerful graphics card. Everyone will be able to enjoy XR experience.</a:t>
            </a:r>
          </a:p>
        </p:txBody>
      </p:sp>
      <p:sp>
        <p:nvSpPr>
          <p:cNvPr id="4" name="Slide Number Placeholder 3"/>
          <p:cNvSpPr>
            <a:spLocks noGrp="1"/>
          </p:cNvSpPr>
          <p:nvPr>
            <p:ph type="sldNum" sz="quarter" idx="5"/>
          </p:nvPr>
        </p:nvSpPr>
        <p:spPr/>
        <p:txBody>
          <a:bodyPr/>
          <a:lstStyle/>
          <a:p>
            <a:fld id="{7BDEF41E-854B-4779-ADDF-B96AD56055AE}" type="slidenum">
              <a:rPr lang="en-US"/>
              <a:t>24</a:t>
            </a:fld>
            <a:endParaRPr lang="en-US"/>
          </a:p>
        </p:txBody>
      </p:sp>
    </p:spTree>
    <p:extLst>
      <p:ext uri="{BB962C8B-B14F-4D97-AF65-F5344CB8AC3E}">
        <p14:creationId xmlns:p14="http://schemas.microsoft.com/office/powerpoint/2010/main" val="369886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High device density -</a:t>
            </a:r>
          </a:p>
          <a:p>
            <a:r>
              <a:rPr lang="en-US">
                <a:cs typeface="Calibri"/>
              </a:rPr>
              <a:t>Low latency - </a:t>
            </a:r>
            <a:endParaRPr lang="en-US"/>
          </a:p>
          <a:p>
            <a:r>
              <a:rPr lang="en-US">
                <a:cs typeface="Calibri"/>
              </a:rPr>
              <a:t>High data rate - </a:t>
            </a:r>
          </a:p>
          <a:p>
            <a:r>
              <a:rPr lang="en-US">
                <a:cs typeface="Calibri"/>
              </a:rPr>
              <a:t>Low power consumption - </a:t>
            </a:r>
          </a:p>
          <a:p>
            <a:r>
              <a:rPr lang="en-US"/>
              <a:t>Turn Eye Tracking to a service – any user can subscribe to our ET cloud service</a:t>
            </a:r>
          </a:p>
        </p:txBody>
      </p:sp>
      <p:sp>
        <p:nvSpPr>
          <p:cNvPr id="4" name="Slide Number Placeholder 3"/>
          <p:cNvSpPr>
            <a:spLocks noGrp="1"/>
          </p:cNvSpPr>
          <p:nvPr>
            <p:ph type="sldNum" sz="quarter" idx="5"/>
          </p:nvPr>
        </p:nvSpPr>
        <p:spPr/>
        <p:txBody>
          <a:bodyPr/>
          <a:lstStyle/>
          <a:p>
            <a:fld id="{7BDEF41E-854B-4779-ADDF-B96AD56055AE}" type="slidenum">
              <a:rPr lang="en-US"/>
              <a:t>25</a:t>
            </a:fld>
            <a:endParaRPr lang="en-US"/>
          </a:p>
        </p:txBody>
      </p:sp>
    </p:spTree>
    <p:extLst>
      <p:ext uri="{BB962C8B-B14F-4D97-AF65-F5344CB8AC3E}">
        <p14:creationId xmlns:p14="http://schemas.microsoft.com/office/powerpoint/2010/main" val="3080009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the future, hardware will shrink to become small and lighter so ET hardware will need to follow that trend.</a:t>
            </a:r>
          </a:p>
          <a:p>
            <a:r>
              <a:rPr lang="en-US">
                <a:cs typeface="Calibri"/>
              </a:rPr>
              <a:t>By offloading heavy ET processing into the cloud, enable us to reach more devices (</a:t>
            </a:r>
            <a:r>
              <a:rPr lang="en-US" err="1">
                <a:cs typeface="Calibri"/>
              </a:rPr>
              <a:t>e.g</a:t>
            </a:r>
            <a:r>
              <a:rPr lang="en-US">
                <a:cs typeface="Calibri"/>
              </a:rPr>
              <a:t> less illuminators, smaller or no </a:t>
            </a:r>
            <a:r>
              <a:rPr lang="en-US" err="1">
                <a:cs typeface="Calibri"/>
              </a:rPr>
              <a:t>EyeChip</a:t>
            </a:r>
            <a:r>
              <a:rPr lang="en-US">
                <a:cs typeface="Calibri"/>
              </a:rPr>
              <a:t>, )</a:t>
            </a:r>
            <a:endParaRPr lang="en-US"/>
          </a:p>
        </p:txBody>
      </p:sp>
      <p:sp>
        <p:nvSpPr>
          <p:cNvPr id="4" name="Slide Number Placeholder 3"/>
          <p:cNvSpPr>
            <a:spLocks noGrp="1"/>
          </p:cNvSpPr>
          <p:nvPr>
            <p:ph type="sldNum" sz="quarter" idx="5"/>
          </p:nvPr>
        </p:nvSpPr>
        <p:spPr/>
        <p:txBody>
          <a:bodyPr/>
          <a:lstStyle/>
          <a:p>
            <a:fld id="{7BDEF41E-854B-4779-ADDF-B96AD56055AE}" type="slidenum">
              <a:rPr lang="en-US"/>
              <a:t>26</a:t>
            </a:fld>
            <a:endParaRPr lang="en-US"/>
          </a:p>
        </p:txBody>
      </p:sp>
    </p:spTree>
    <p:extLst>
      <p:ext uri="{BB962C8B-B14F-4D97-AF65-F5344CB8AC3E}">
        <p14:creationId xmlns:p14="http://schemas.microsoft.com/office/powerpoint/2010/main" val="2049479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Eye tracking can be done not only with NIR camera sensor but also RGB camera sensors, depth sensors, ...</a:t>
            </a:r>
            <a:endParaRPr lang="en-US"/>
          </a:p>
        </p:txBody>
      </p:sp>
      <p:sp>
        <p:nvSpPr>
          <p:cNvPr id="4" name="Slide Number Placeholder 3"/>
          <p:cNvSpPr>
            <a:spLocks noGrp="1"/>
          </p:cNvSpPr>
          <p:nvPr>
            <p:ph type="sldNum" sz="quarter" idx="5"/>
          </p:nvPr>
        </p:nvSpPr>
        <p:spPr/>
        <p:txBody>
          <a:bodyPr/>
          <a:lstStyle/>
          <a:p>
            <a:fld id="{7BDEF41E-854B-4779-ADDF-B96AD56055AE}" type="slidenum">
              <a:rPr lang="en-US"/>
              <a:t>27</a:t>
            </a:fld>
            <a:endParaRPr lang="en-US"/>
          </a:p>
        </p:txBody>
      </p:sp>
    </p:spTree>
    <p:extLst>
      <p:ext uri="{BB962C8B-B14F-4D97-AF65-F5344CB8AC3E}">
        <p14:creationId xmlns:p14="http://schemas.microsoft.com/office/powerpoint/2010/main" val="563943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Access</a:t>
            </a:r>
            <a:r>
              <a:rPr lang="en-US"/>
              <a:t> to existing sensors, so no need to integrate those sensors ourselves. </a:t>
            </a:r>
          </a:p>
        </p:txBody>
      </p:sp>
      <p:sp>
        <p:nvSpPr>
          <p:cNvPr id="4" name="Slide Number Placeholder 3"/>
          <p:cNvSpPr>
            <a:spLocks noGrp="1"/>
          </p:cNvSpPr>
          <p:nvPr>
            <p:ph type="sldNum" sz="quarter" idx="5"/>
          </p:nvPr>
        </p:nvSpPr>
        <p:spPr/>
        <p:txBody>
          <a:bodyPr/>
          <a:lstStyle/>
          <a:p>
            <a:fld id="{7BDEF41E-854B-4779-ADDF-B96AD56055AE}" type="slidenum">
              <a:rPr lang="en-US"/>
              <a:t>28</a:t>
            </a:fld>
            <a:endParaRPr lang="en-US"/>
          </a:p>
        </p:txBody>
      </p:sp>
    </p:spTree>
    <p:extLst>
      <p:ext uri="{BB962C8B-B14F-4D97-AF65-F5344CB8AC3E}">
        <p14:creationId xmlns:p14="http://schemas.microsoft.com/office/powerpoint/2010/main" val="3366652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Thanks to 5G, we will be able to develop and deploy ET solution for any devices that support use facing sensor.</a:t>
            </a:r>
            <a:endParaRPr lang="en-US" err="1"/>
          </a:p>
        </p:txBody>
      </p:sp>
      <p:sp>
        <p:nvSpPr>
          <p:cNvPr id="4" name="Slide Number Placeholder 3"/>
          <p:cNvSpPr>
            <a:spLocks noGrp="1"/>
          </p:cNvSpPr>
          <p:nvPr>
            <p:ph type="sldNum" sz="quarter" idx="5"/>
          </p:nvPr>
        </p:nvSpPr>
        <p:spPr/>
        <p:txBody>
          <a:bodyPr/>
          <a:lstStyle/>
          <a:p>
            <a:fld id="{7BDEF41E-854B-4779-ADDF-B96AD56055AE}" type="slidenum">
              <a:rPr lang="en-US"/>
              <a:t>29</a:t>
            </a:fld>
            <a:endParaRPr lang="en-US"/>
          </a:p>
        </p:txBody>
      </p:sp>
    </p:spTree>
    <p:extLst>
      <p:ext uri="{BB962C8B-B14F-4D97-AF65-F5344CB8AC3E}">
        <p14:creationId xmlns:p14="http://schemas.microsoft.com/office/powerpoint/2010/main" val="2969796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user will only need to connect to our cloud service to enable eye tracking on her existing hardware. Eye tracking becomes a service for everyone.</a:t>
            </a:r>
          </a:p>
          <a:p>
            <a:endParaRPr lang="en-US">
              <a:cs typeface="Calibri"/>
            </a:endParaRPr>
          </a:p>
          <a:p>
            <a:r>
              <a:rPr lang="en-US">
                <a:cs typeface="Calibri"/>
              </a:rPr>
              <a:t>High device density -</a:t>
            </a:r>
            <a:endParaRPr lang="en-US"/>
          </a:p>
          <a:p>
            <a:r>
              <a:rPr lang="en-US">
                <a:cs typeface="Calibri"/>
              </a:rPr>
              <a:t>Low latency - </a:t>
            </a:r>
            <a:endParaRPr lang="en-US"/>
          </a:p>
          <a:p>
            <a:r>
              <a:rPr lang="en-US">
                <a:cs typeface="Calibri"/>
              </a:rPr>
              <a:t>High data rate - </a:t>
            </a:r>
          </a:p>
          <a:p>
            <a:r>
              <a:rPr lang="en-US">
                <a:cs typeface="Calibri"/>
              </a:rPr>
              <a:t>Low power consumption - </a:t>
            </a:r>
          </a:p>
          <a:p>
            <a:r>
              <a:rPr lang="en-US"/>
              <a:t>Turn Eye Tracking to a service – any user can subscribe to our ET cloud service</a:t>
            </a:r>
            <a:endParaRPr lang="en-US">
              <a:cs typeface="Calibri"/>
            </a:endParaRPr>
          </a:p>
        </p:txBody>
      </p:sp>
      <p:sp>
        <p:nvSpPr>
          <p:cNvPr id="4" name="Slide Number Placeholder 3"/>
          <p:cNvSpPr>
            <a:spLocks noGrp="1"/>
          </p:cNvSpPr>
          <p:nvPr>
            <p:ph type="sldNum" sz="quarter" idx="5"/>
          </p:nvPr>
        </p:nvSpPr>
        <p:spPr/>
        <p:txBody>
          <a:bodyPr/>
          <a:lstStyle/>
          <a:p>
            <a:fld id="{7BDEF41E-854B-4779-ADDF-B96AD56055AE}" type="slidenum">
              <a:rPr lang="en-US"/>
              <a:t>30</a:t>
            </a:fld>
            <a:endParaRPr lang="en-US"/>
          </a:p>
        </p:txBody>
      </p:sp>
    </p:spTree>
    <p:extLst>
      <p:ext uri="{BB962C8B-B14F-4D97-AF65-F5344CB8AC3E}">
        <p14:creationId xmlns:p14="http://schemas.microsoft.com/office/powerpoint/2010/main" val="1887327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Example: Standards </a:t>
            </a:r>
            <a:r>
              <a:rPr lang="en-US" err="1">
                <a:cs typeface="Calibri"/>
              </a:rPr>
              <a:t>OpenXR</a:t>
            </a:r>
            <a:r>
              <a:rPr lang="en-US">
                <a:cs typeface="Calibri"/>
              </a:rPr>
              <a:t> </a:t>
            </a:r>
          </a:p>
        </p:txBody>
      </p:sp>
      <p:sp>
        <p:nvSpPr>
          <p:cNvPr id="4" name="Slide Number Placeholder 3"/>
          <p:cNvSpPr>
            <a:spLocks noGrp="1"/>
          </p:cNvSpPr>
          <p:nvPr>
            <p:ph type="sldNum" sz="quarter" idx="5"/>
          </p:nvPr>
        </p:nvSpPr>
        <p:spPr/>
        <p:txBody>
          <a:bodyPr/>
          <a:lstStyle/>
          <a:p>
            <a:fld id="{7BDEF41E-854B-4779-ADDF-B96AD56055AE}" type="slidenum">
              <a:rPr lang="en-US"/>
              <a:t>34</a:t>
            </a:fld>
            <a:endParaRPr lang="en-US"/>
          </a:p>
        </p:txBody>
      </p:sp>
    </p:spTree>
    <p:extLst>
      <p:ext uri="{BB962C8B-B14F-4D97-AF65-F5344CB8AC3E}">
        <p14:creationId xmlns:p14="http://schemas.microsoft.com/office/powerpoint/2010/main" val="3472217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Affordable subscription: spectrum of services from example rough gaze to precise gaze</a:t>
            </a:r>
          </a:p>
        </p:txBody>
      </p:sp>
      <p:sp>
        <p:nvSpPr>
          <p:cNvPr id="4" name="Slide Number Placeholder 3"/>
          <p:cNvSpPr>
            <a:spLocks noGrp="1"/>
          </p:cNvSpPr>
          <p:nvPr>
            <p:ph type="sldNum" sz="quarter" idx="5"/>
          </p:nvPr>
        </p:nvSpPr>
        <p:spPr/>
        <p:txBody>
          <a:bodyPr/>
          <a:lstStyle/>
          <a:p>
            <a:fld id="{7BDEF41E-854B-4779-ADDF-B96AD56055AE}" type="slidenum">
              <a:rPr lang="en-US"/>
              <a:t>35</a:t>
            </a:fld>
            <a:endParaRPr lang="en-US"/>
          </a:p>
        </p:txBody>
      </p:sp>
    </p:spTree>
    <p:extLst>
      <p:ext uri="{BB962C8B-B14F-4D97-AF65-F5344CB8AC3E}">
        <p14:creationId xmlns:p14="http://schemas.microsoft.com/office/powerpoint/2010/main" val="3250873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mobile network and history </a:t>
            </a:r>
          </a:p>
          <a:p>
            <a:r>
              <a:rPr lang="en-US"/>
              <a:t>0G:  Pre-cellular - Analog Radio telephone </a:t>
            </a:r>
            <a:endParaRPr lang="en-US">
              <a:cs typeface="Calibri"/>
            </a:endParaRPr>
          </a:p>
          <a:p>
            <a:r>
              <a:rPr lang="en-US"/>
              <a:t>1G: Mobile voice calls</a:t>
            </a:r>
            <a:endParaRPr lang="en-US">
              <a:cs typeface="Calibri"/>
            </a:endParaRPr>
          </a:p>
          <a:p>
            <a:r>
              <a:rPr lang="en-US"/>
              <a:t>2G: Mobile voice calls and SMS</a:t>
            </a:r>
            <a:endParaRPr lang="en-US">
              <a:cs typeface="Calibri"/>
            </a:endParaRPr>
          </a:p>
          <a:p>
            <a:r>
              <a:rPr lang="en-US"/>
              <a:t>3G: Mobile web browsing</a:t>
            </a:r>
            <a:endParaRPr lang="en-US">
              <a:cs typeface="Calibri"/>
            </a:endParaRPr>
          </a:p>
          <a:p>
            <a:r>
              <a:rPr lang="en-US"/>
              <a:t>4G: Mobile video consumption and higher data speed</a:t>
            </a:r>
            <a:endParaRPr lang="en-US">
              <a:cs typeface="Calibri"/>
            </a:endParaRPr>
          </a:p>
          <a:p>
            <a:r>
              <a:rPr lang="en-US"/>
              <a:t>5G: Technology to serve consumers and digitalization of industries.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BDEF41E-854B-4779-ADDF-B96AD56055AE}" type="slidenum">
              <a:rPr lang="en-US"/>
              <a:t>5</a:t>
            </a:fld>
            <a:endParaRPr lang="en-US"/>
          </a:p>
        </p:txBody>
      </p:sp>
    </p:spTree>
    <p:extLst>
      <p:ext uri="{BB962C8B-B14F-4D97-AF65-F5344CB8AC3E}">
        <p14:creationId xmlns:p14="http://schemas.microsoft.com/office/powerpoint/2010/main" val="3721052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can collect large amount of data from gaze data, attention data, to user engagement, user adoption. </a:t>
            </a:r>
          </a:p>
        </p:txBody>
      </p:sp>
      <p:sp>
        <p:nvSpPr>
          <p:cNvPr id="4" name="Slide Number Placeholder 3"/>
          <p:cNvSpPr>
            <a:spLocks noGrp="1"/>
          </p:cNvSpPr>
          <p:nvPr>
            <p:ph type="sldNum" sz="quarter" idx="5"/>
          </p:nvPr>
        </p:nvSpPr>
        <p:spPr/>
        <p:txBody>
          <a:bodyPr/>
          <a:lstStyle/>
          <a:p>
            <a:fld id="{7BDEF41E-854B-4779-ADDF-B96AD56055AE}" type="slidenum">
              <a:rPr lang="en-US"/>
              <a:t>36</a:t>
            </a:fld>
            <a:endParaRPr lang="en-US"/>
          </a:p>
        </p:txBody>
      </p:sp>
    </p:spTree>
    <p:extLst>
      <p:ext uri="{BB962C8B-B14F-4D97-AF65-F5344CB8AC3E}">
        <p14:creationId xmlns:p14="http://schemas.microsoft.com/office/powerpoint/2010/main" val="3631285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can collect large amount of data from gaze data, attention data, to user engagement, user adoption. </a:t>
            </a:r>
          </a:p>
        </p:txBody>
      </p:sp>
      <p:sp>
        <p:nvSpPr>
          <p:cNvPr id="4" name="Slide Number Placeholder 3"/>
          <p:cNvSpPr>
            <a:spLocks noGrp="1"/>
          </p:cNvSpPr>
          <p:nvPr>
            <p:ph type="sldNum" sz="quarter" idx="5"/>
          </p:nvPr>
        </p:nvSpPr>
        <p:spPr/>
        <p:txBody>
          <a:bodyPr/>
          <a:lstStyle/>
          <a:p>
            <a:fld id="{7BDEF41E-854B-4779-ADDF-B96AD56055AE}" type="slidenum">
              <a:rPr lang="en-US"/>
              <a:t>37</a:t>
            </a:fld>
            <a:endParaRPr lang="en-US"/>
          </a:p>
        </p:txBody>
      </p:sp>
    </p:spTree>
    <p:extLst>
      <p:ext uri="{BB962C8B-B14F-4D97-AF65-F5344CB8AC3E}">
        <p14:creationId xmlns:p14="http://schemas.microsoft.com/office/powerpoint/2010/main" val="19907487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can collect large amount of data from gaze data, attention data, to user engagement, user adoption. </a:t>
            </a:r>
          </a:p>
        </p:txBody>
      </p:sp>
      <p:sp>
        <p:nvSpPr>
          <p:cNvPr id="4" name="Slide Number Placeholder 3"/>
          <p:cNvSpPr>
            <a:spLocks noGrp="1"/>
          </p:cNvSpPr>
          <p:nvPr>
            <p:ph type="sldNum" sz="quarter" idx="5"/>
          </p:nvPr>
        </p:nvSpPr>
        <p:spPr/>
        <p:txBody>
          <a:bodyPr/>
          <a:lstStyle/>
          <a:p>
            <a:fld id="{7BDEF41E-854B-4779-ADDF-B96AD56055AE}" type="slidenum">
              <a:rPr lang="en-US"/>
              <a:t>38</a:t>
            </a:fld>
            <a:endParaRPr lang="en-US"/>
          </a:p>
        </p:txBody>
      </p:sp>
    </p:spTree>
    <p:extLst>
      <p:ext uri="{BB962C8B-B14F-4D97-AF65-F5344CB8AC3E}">
        <p14:creationId xmlns:p14="http://schemas.microsoft.com/office/powerpoint/2010/main" val="1459269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cs typeface="Calibri"/>
              </a:rPr>
              <a:t>Scalability – Algorithms that can provide gaze from several different type of sensors </a:t>
            </a:r>
            <a:endParaRPr lang="en-US" err="1"/>
          </a:p>
          <a:p>
            <a:pPr marL="285750" indent="-285750">
              <a:lnSpc>
                <a:spcPct val="90000"/>
              </a:lnSpc>
              <a:spcBef>
                <a:spcPts val="1000"/>
              </a:spcBef>
              <a:buFont typeface="Arial"/>
              <a:buChar char="•"/>
            </a:pPr>
            <a:endParaRPr lang="en-US">
              <a:cs typeface="Calibri" panose="020F0502020204030204"/>
            </a:endParaRPr>
          </a:p>
          <a:p>
            <a:pPr marL="285750" indent="-285750">
              <a:buFont typeface="Arial,Sans-Serif"/>
              <a:buChar char="•"/>
            </a:pPr>
            <a:r>
              <a:rPr lang="en-US"/>
              <a:t>Provide gaze from several different type of sensors (NIR, RGB, w/wo glints, not sensitive to image resolutions,  sensor fusion, single and multi-</a:t>
            </a:r>
            <a:r>
              <a:rPr lang="en-US" err="1"/>
              <a:t>sepctral</a:t>
            </a:r>
            <a:r>
              <a:rPr lang="en-US"/>
              <a:t> images...)</a:t>
            </a:r>
            <a:endParaRPr lang="en-US">
              <a:cs typeface="Calibri"/>
            </a:endParaRPr>
          </a:p>
          <a:p>
            <a:pPr marL="285750" indent="-285750">
              <a:buFont typeface="Arial,Sans-Serif"/>
              <a:buChar char="•"/>
            </a:pPr>
            <a:r>
              <a:rPr lang="en-US"/>
              <a:t>User calibration</a:t>
            </a:r>
            <a:endParaRPr lang="en-US">
              <a:cs typeface="Calibri"/>
            </a:endParaRPr>
          </a:p>
          <a:p>
            <a:pPr marL="285750" indent="-285750">
              <a:buFont typeface="Arial,Sans-Serif"/>
              <a:buChar char="•"/>
            </a:pPr>
            <a:r>
              <a:rPr lang="en-US"/>
              <a:t>Common eye representation </a:t>
            </a:r>
            <a:endParaRPr lang="en-US">
              <a:cs typeface="Calibri"/>
            </a:endParaRPr>
          </a:p>
          <a:p>
            <a:pPr marL="285750" indent="-285750">
              <a:lnSpc>
                <a:spcPct val="90000"/>
              </a:lnSpc>
              <a:spcBef>
                <a:spcPts val="1000"/>
              </a:spcBef>
              <a:buFont typeface="Arial"/>
              <a:buChar char="•"/>
            </a:pPr>
            <a:endParaRPr lang="en-US">
              <a:cs typeface="Calibri"/>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Test the 5G network latency</a:t>
            </a:r>
            <a:endParaRPr lang="en-US">
              <a:cs typeface="+mn-lt"/>
            </a:endParaRPr>
          </a:p>
          <a:p>
            <a:pPr marL="285750" indent="-285750">
              <a:lnSpc>
                <a:spcPct val="90000"/>
              </a:lnSpc>
              <a:spcBef>
                <a:spcPts val="1000"/>
              </a:spcBef>
              <a:buFont typeface="Arial"/>
              <a:buChar char="•"/>
            </a:pPr>
            <a:r>
              <a:rPr lang="en-US"/>
              <a:t>Design new framework for algorithms (for example: IS5 pro and AR-ETYPE-3 split </a:t>
            </a:r>
            <a:r>
              <a:rPr lang="en-US" err="1"/>
              <a:t>algobox</a:t>
            </a:r>
            <a:r>
              <a:rPr lang="en-US"/>
              <a:t> on several </a:t>
            </a:r>
            <a:r>
              <a:rPr lang="en-US" err="1"/>
              <a:t>EyeChips</a:t>
            </a:r>
            <a:r>
              <a:rPr lang="en-US"/>
              <a:t>)</a:t>
            </a:r>
            <a:endParaRPr lang="en-US">
              <a:cs typeface="Calibri"/>
            </a:endParaRPr>
          </a:p>
          <a:p>
            <a:pPr marL="285750" indent="-285750">
              <a:lnSpc>
                <a:spcPct val="90000"/>
              </a:lnSpc>
              <a:spcBef>
                <a:spcPts val="1000"/>
              </a:spcBef>
              <a:buFont typeface="Arial"/>
              <a:buChar char="•"/>
            </a:pPr>
            <a:r>
              <a:rPr lang="en-US"/>
              <a:t>Design new cloud algorithms to detect ET system/camera (RGB/IR)</a:t>
            </a:r>
            <a:endParaRPr lang="en-US">
              <a:cs typeface="Calibri"/>
            </a:endParaRPr>
          </a:p>
          <a:p>
            <a:pPr lvl="1">
              <a:lnSpc>
                <a:spcPct val="90000"/>
              </a:lnSpc>
              <a:spcBef>
                <a:spcPts val="500"/>
              </a:spcBef>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BDEF41E-854B-4779-ADDF-B96AD56055AE}" type="slidenum">
              <a:rPr lang="en-US"/>
              <a:t>39</a:t>
            </a:fld>
            <a:endParaRPr lang="en-US"/>
          </a:p>
        </p:txBody>
      </p:sp>
    </p:spTree>
    <p:extLst>
      <p:ext uri="{BB962C8B-B14F-4D97-AF65-F5344CB8AC3E}">
        <p14:creationId xmlns:p14="http://schemas.microsoft.com/office/powerpoint/2010/main" val="1712856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cs typeface="Calibri"/>
              </a:rPr>
              <a:t>Scalability – Algorithms that can provide gaze from several different type of sensors </a:t>
            </a:r>
            <a:endParaRPr lang="en-US" err="1"/>
          </a:p>
          <a:p>
            <a:pPr marL="285750" indent="-285750">
              <a:lnSpc>
                <a:spcPct val="90000"/>
              </a:lnSpc>
              <a:spcBef>
                <a:spcPts val="1000"/>
              </a:spcBef>
              <a:buFont typeface="Arial"/>
              <a:buChar char="•"/>
            </a:pPr>
            <a:endParaRPr lang="en-US">
              <a:cs typeface="Calibri" panose="020F0502020204030204"/>
            </a:endParaRPr>
          </a:p>
          <a:p>
            <a:pPr marL="285750" indent="-285750">
              <a:buFont typeface="Arial,Sans-Serif"/>
              <a:buChar char="•"/>
            </a:pPr>
            <a:r>
              <a:rPr lang="en-US"/>
              <a:t>Provide gaze from several different type of sensors (NIR, RGB, w/wo glints, not sensitive to image resolutions,  sensor fusion, single and multi-</a:t>
            </a:r>
            <a:r>
              <a:rPr lang="en-US" err="1"/>
              <a:t>sepctral</a:t>
            </a:r>
            <a:r>
              <a:rPr lang="en-US"/>
              <a:t> images...)</a:t>
            </a:r>
            <a:endParaRPr lang="en-US">
              <a:cs typeface="Calibri"/>
            </a:endParaRPr>
          </a:p>
          <a:p>
            <a:pPr marL="285750" indent="-285750">
              <a:buFont typeface="Arial,Sans-Serif"/>
              <a:buChar char="•"/>
            </a:pPr>
            <a:r>
              <a:rPr lang="en-US"/>
              <a:t>User calibration</a:t>
            </a:r>
            <a:endParaRPr lang="en-US">
              <a:cs typeface="Calibri"/>
            </a:endParaRPr>
          </a:p>
          <a:p>
            <a:pPr marL="285750" indent="-285750">
              <a:buFont typeface="Arial,Sans-Serif"/>
              <a:buChar char="•"/>
            </a:pPr>
            <a:r>
              <a:rPr lang="en-US"/>
              <a:t>Common eye representation </a:t>
            </a:r>
            <a:endParaRPr lang="en-US">
              <a:cs typeface="Calibri"/>
            </a:endParaRPr>
          </a:p>
          <a:p>
            <a:pPr marL="285750" indent="-285750">
              <a:lnSpc>
                <a:spcPct val="90000"/>
              </a:lnSpc>
              <a:spcBef>
                <a:spcPts val="1000"/>
              </a:spcBef>
              <a:buFont typeface="Arial"/>
              <a:buChar char="•"/>
            </a:pPr>
            <a:endParaRPr lang="en-US">
              <a:cs typeface="Calibri"/>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Test the 5G network latency</a:t>
            </a:r>
            <a:endParaRPr lang="en-US">
              <a:cs typeface="+mn-lt"/>
            </a:endParaRPr>
          </a:p>
          <a:p>
            <a:pPr marL="285750" indent="-285750">
              <a:lnSpc>
                <a:spcPct val="90000"/>
              </a:lnSpc>
              <a:spcBef>
                <a:spcPts val="1000"/>
              </a:spcBef>
              <a:buFont typeface="Arial"/>
              <a:buChar char="•"/>
            </a:pPr>
            <a:r>
              <a:rPr lang="en-US"/>
              <a:t>Design new framework for algorithms (for example: IS5 pro and AR-ETYPE-3 split </a:t>
            </a:r>
            <a:r>
              <a:rPr lang="en-US" err="1"/>
              <a:t>algobox</a:t>
            </a:r>
            <a:r>
              <a:rPr lang="en-US"/>
              <a:t> on several </a:t>
            </a:r>
            <a:r>
              <a:rPr lang="en-US" err="1"/>
              <a:t>EyeChips</a:t>
            </a:r>
            <a:r>
              <a:rPr lang="en-US"/>
              <a:t>)</a:t>
            </a:r>
            <a:endParaRPr lang="en-US">
              <a:cs typeface="Calibri"/>
            </a:endParaRPr>
          </a:p>
          <a:p>
            <a:pPr marL="285750" indent="-285750">
              <a:lnSpc>
                <a:spcPct val="90000"/>
              </a:lnSpc>
              <a:spcBef>
                <a:spcPts val="1000"/>
              </a:spcBef>
              <a:buFont typeface="Arial"/>
              <a:buChar char="•"/>
            </a:pPr>
            <a:r>
              <a:rPr lang="en-US"/>
              <a:t>Design new cloud algorithms to detect ET system/camera (RGB/IR)</a:t>
            </a:r>
            <a:endParaRPr lang="en-US">
              <a:cs typeface="Calibri"/>
            </a:endParaRPr>
          </a:p>
          <a:p>
            <a:pPr lvl="1">
              <a:lnSpc>
                <a:spcPct val="90000"/>
              </a:lnSpc>
              <a:spcBef>
                <a:spcPts val="500"/>
              </a:spcBef>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BDEF41E-854B-4779-ADDF-B96AD56055AE}" type="slidenum">
              <a:rPr lang="en-US"/>
              <a:t>40</a:t>
            </a:fld>
            <a:endParaRPr lang="en-US"/>
          </a:p>
        </p:txBody>
      </p:sp>
    </p:spTree>
    <p:extLst>
      <p:ext uri="{BB962C8B-B14F-4D97-AF65-F5344CB8AC3E}">
        <p14:creationId xmlns:p14="http://schemas.microsoft.com/office/powerpoint/2010/main" val="1550121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cs typeface="Calibri"/>
              </a:rPr>
              <a:t>Scalability – Algorithms that can provide gaze from several different type of sensors </a:t>
            </a:r>
            <a:endParaRPr lang="en-US" err="1"/>
          </a:p>
          <a:p>
            <a:pPr marL="285750" indent="-285750">
              <a:lnSpc>
                <a:spcPct val="90000"/>
              </a:lnSpc>
              <a:spcBef>
                <a:spcPts val="1000"/>
              </a:spcBef>
              <a:buFont typeface="Arial"/>
              <a:buChar char="•"/>
            </a:pPr>
            <a:endParaRPr lang="en-US">
              <a:cs typeface="Calibri" panose="020F0502020204030204"/>
            </a:endParaRPr>
          </a:p>
          <a:p>
            <a:pPr marL="285750" indent="-285750">
              <a:buFont typeface="Arial,Sans-Serif"/>
              <a:buChar char="•"/>
            </a:pPr>
            <a:r>
              <a:rPr lang="en-US"/>
              <a:t>Provide gaze from several different type of sensors (NIR, RGB, w/wo glints, not sensitive to image resolutions,  sensor fusion, single and multi-</a:t>
            </a:r>
            <a:r>
              <a:rPr lang="en-US" err="1"/>
              <a:t>sepctral</a:t>
            </a:r>
            <a:r>
              <a:rPr lang="en-US"/>
              <a:t> images...)</a:t>
            </a:r>
            <a:endParaRPr lang="en-US">
              <a:cs typeface="Calibri"/>
            </a:endParaRPr>
          </a:p>
          <a:p>
            <a:pPr marL="285750" indent="-285750">
              <a:buFont typeface="Arial,Sans-Serif"/>
              <a:buChar char="•"/>
            </a:pPr>
            <a:r>
              <a:rPr lang="en-US"/>
              <a:t>User calibration</a:t>
            </a:r>
            <a:endParaRPr lang="en-US">
              <a:cs typeface="Calibri"/>
            </a:endParaRPr>
          </a:p>
          <a:p>
            <a:pPr marL="285750" indent="-285750">
              <a:buFont typeface="Arial,Sans-Serif"/>
              <a:buChar char="•"/>
            </a:pPr>
            <a:r>
              <a:rPr lang="en-US"/>
              <a:t>Common eye representation </a:t>
            </a:r>
            <a:endParaRPr lang="en-US">
              <a:cs typeface="Calibri"/>
            </a:endParaRPr>
          </a:p>
          <a:p>
            <a:pPr marL="285750" indent="-285750">
              <a:lnSpc>
                <a:spcPct val="90000"/>
              </a:lnSpc>
              <a:spcBef>
                <a:spcPts val="1000"/>
              </a:spcBef>
              <a:buFont typeface="Arial"/>
              <a:buChar char="•"/>
            </a:pPr>
            <a:endParaRPr lang="en-US">
              <a:cs typeface="Calibri"/>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Test the 5G network latency</a:t>
            </a:r>
            <a:endParaRPr lang="en-US">
              <a:cs typeface="+mn-lt"/>
            </a:endParaRPr>
          </a:p>
          <a:p>
            <a:pPr marL="285750" indent="-285750">
              <a:lnSpc>
                <a:spcPct val="90000"/>
              </a:lnSpc>
              <a:spcBef>
                <a:spcPts val="1000"/>
              </a:spcBef>
              <a:buFont typeface="Arial"/>
              <a:buChar char="•"/>
            </a:pPr>
            <a:r>
              <a:rPr lang="en-US"/>
              <a:t>Design new framework for algorithms (for example: IS5 pro and AR-ETYPE-3 split </a:t>
            </a:r>
            <a:r>
              <a:rPr lang="en-US" err="1"/>
              <a:t>algobox</a:t>
            </a:r>
            <a:r>
              <a:rPr lang="en-US"/>
              <a:t> on several </a:t>
            </a:r>
            <a:r>
              <a:rPr lang="en-US" err="1"/>
              <a:t>EyeChips</a:t>
            </a:r>
            <a:r>
              <a:rPr lang="en-US"/>
              <a:t>)</a:t>
            </a:r>
            <a:endParaRPr lang="en-US">
              <a:cs typeface="Calibri"/>
            </a:endParaRPr>
          </a:p>
          <a:p>
            <a:pPr marL="285750" indent="-285750">
              <a:lnSpc>
                <a:spcPct val="90000"/>
              </a:lnSpc>
              <a:spcBef>
                <a:spcPts val="1000"/>
              </a:spcBef>
              <a:buFont typeface="Arial"/>
              <a:buChar char="•"/>
            </a:pPr>
            <a:r>
              <a:rPr lang="en-US"/>
              <a:t>Design new cloud algorithms to detect ET system/camera (RGB/IR)</a:t>
            </a:r>
            <a:endParaRPr lang="en-US">
              <a:cs typeface="Calibri"/>
            </a:endParaRPr>
          </a:p>
          <a:p>
            <a:pPr lvl="1">
              <a:lnSpc>
                <a:spcPct val="90000"/>
              </a:lnSpc>
              <a:spcBef>
                <a:spcPts val="500"/>
              </a:spcBef>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BDEF41E-854B-4779-ADDF-B96AD56055AE}" type="slidenum">
              <a:rPr lang="en-US"/>
              <a:t>41</a:t>
            </a:fld>
            <a:endParaRPr lang="en-US"/>
          </a:p>
        </p:txBody>
      </p:sp>
    </p:spTree>
    <p:extLst>
      <p:ext uri="{BB962C8B-B14F-4D97-AF65-F5344CB8AC3E}">
        <p14:creationId xmlns:p14="http://schemas.microsoft.com/office/powerpoint/2010/main" val="12071400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cs typeface="Calibri"/>
              </a:rPr>
              <a:t>Scalability – Algorithms that can provide gaze from several different type of sensors </a:t>
            </a:r>
            <a:endParaRPr lang="en-US" err="1"/>
          </a:p>
          <a:p>
            <a:pPr marL="285750" indent="-285750">
              <a:lnSpc>
                <a:spcPct val="90000"/>
              </a:lnSpc>
              <a:spcBef>
                <a:spcPts val="1000"/>
              </a:spcBef>
              <a:buFont typeface="Arial"/>
              <a:buChar char="•"/>
            </a:pPr>
            <a:endParaRPr lang="en-US">
              <a:cs typeface="Calibri" panose="020F0502020204030204"/>
            </a:endParaRPr>
          </a:p>
          <a:p>
            <a:pPr marL="285750" indent="-285750">
              <a:buFont typeface="Arial,Sans-Serif"/>
              <a:buChar char="•"/>
            </a:pPr>
            <a:r>
              <a:rPr lang="en-US"/>
              <a:t>Provide gaze from several different type of sensors (NIR, RGB, w/wo glints, not sensitive to image resolutions,  sensor fusion, single and multi-</a:t>
            </a:r>
            <a:r>
              <a:rPr lang="en-US" err="1"/>
              <a:t>sepctral</a:t>
            </a:r>
            <a:r>
              <a:rPr lang="en-US"/>
              <a:t> images...)</a:t>
            </a:r>
            <a:endParaRPr lang="en-US">
              <a:cs typeface="Calibri"/>
            </a:endParaRPr>
          </a:p>
          <a:p>
            <a:pPr marL="285750" indent="-285750">
              <a:buFont typeface="Arial,Sans-Serif"/>
              <a:buChar char="•"/>
            </a:pPr>
            <a:r>
              <a:rPr lang="en-US"/>
              <a:t>User calibration</a:t>
            </a:r>
            <a:endParaRPr lang="en-US">
              <a:cs typeface="Calibri"/>
            </a:endParaRPr>
          </a:p>
          <a:p>
            <a:pPr marL="285750" indent="-285750">
              <a:buFont typeface="Arial,Sans-Serif"/>
              <a:buChar char="•"/>
            </a:pPr>
            <a:r>
              <a:rPr lang="en-US"/>
              <a:t>Common eye representation </a:t>
            </a:r>
            <a:endParaRPr lang="en-US">
              <a:cs typeface="Calibri"/>
            </a:endParaRPr>
          </a:p>
          <a:p>
            <a:pPr marL="285750" indent="-285750">
              <a:lnSpc>
                <a:spcPct val="90000"/>
              </a:lnSpc>
              <a:spcBef>
                <a:spcPts val="1000"/>
              </a:spcBef>
              <a:buFont typeface="Arial"/>
              <a:buChar char="•"/>
            </a:pPr>
            <a:endParaRPr lang="en-US">
              <a:cs typeface="Calibri"/>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Test the 5G network latency</a:t>
            </a:r>
            <a:endParaRPr lang="en-US">
              <a:cs typeface="+mn-lt"/>
            </a:endParaRPr>
          </a:p>
          <a:p>
            <a:pPr marL="285750" indent="-285750">
              <a:lnSpc>
                <a:spcPct val="90000"/>
              </a:lnSpc>
              <a:spcBef>
                <a:spcPts val="1000"/>
              </a:spcBef>
              <a:buFont typeface="Arial"/>
              <a:buChar char="•"/>
            </a:pPr>
            <a:r>
              <a:rPr lang="en-US"/>
              <a:t>Design new framework for algorithms (for example: IS5 pro and AR-ETYPE-3 split </a:t>
            </a:r>
            <a:r>
              <a:rPr lang="en-US" err="1"/>
              <a:t>algobox</a:t>
            </a:r>
            <a:r>
              <a:rPr lang="en-US"/>
              <a:t> on several </a:t>
            </a:r>
            <a:r>
              <a:rPr lang="en-US" err="1"/>
              <a:t>EyeChips</a:t>
            </a:r>
            <a:r>
              <a:rPr lang="en-US"/>
              <a:t>)</a:t>
            </a:r>
            <a:endParaRPr lang="en-US">
              <a:cs typeface="Calibri"/>
            </a:endParaRPr>
          </a:p>
          <a:p>
            <a:pPr marL="285750" indent="-285750">
              <a:lnSpc>
                <a:spcPct val="90000"/>
              </a:lnSpc>
              <a:spcBef>
                <a:spcPts val="1000"/>
              </a:spcBef>
              <a:buFont typeface="Arial"/>
              <a:buChar char="•"/>
            </a:pPr>
            <a:r>
              <a:rPr lang="en-US"/>
              <a:t>Design new cloud algorithms to detect ET system/camera (RGB/IR)</a:t>
            </a:r>
            <a:endParaRPr lang="en-US">
              <a:cs typeface="Calibri"/>
            </a:endParaRPr>
          </a:p>
          <a:p>
            <a:pPr lvl="1">
              <a:lnSpc>
                <a:spcPct val="90000"/>
              </a:lnSpc>
              <a:spcBef>
                <a:spcPts val="500"/>
              </a:spcBef>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BDEF41E-854B-4779-ADDF-B96AD56055AE}" type="slidenum">
              <a:rPr lang="en-US"/>
              <a:t>42</a:t>
            </a:fld>
            <a:endParaRPr lang="en-US"/>
          </a:p>
        </p:txBody>
      </p:sp>
    </p:spTree>
    <p:extLst>
      <p:ext uri="{BB962C8B-B14F-4D97-AF65-F5344CB8AC3E}">
        <p14:creationId xmlns:p14="http://schemas.microsoft.com/office/powerpoint/2010/main" val="11848985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cs typeface="Calibri"/>
              </a:rPr>
              <a:t>Scalability – Algorithms that can provide gaze from several different type of sensors </a:t>
            </a:r>
            <a:endParaRPr lang="en-US" err="1"/>
          </a:p>
          <a:p>
            <a:pPr marL="285750" indent="-285750">
              <a:lnSpc>
                <a:spcPct val="90000"/>
              </a:lnSpc>
              <a:spcBef>
                <a:spcPts val="1000"/>
              </a:spcBef>
              <a:buFont typeface="Arial"/>
              <a:buChar char="•"/>
            </a:pPr>
            <a:endParaRPr lang="en-US">
              <a:cs typeface="Calibri" panose="020F0502020204030204"/>
            </a:endParaRPr>
          </a:p>
          <a:p>
            <a:pPr marL="285750" indent="-285750">
              <a:buFont typeface="Arial,Sans-Serif"/>
              <a:buChar char="•"/>
            </a:pPr>
            <a:r>
              <a:rPr lang="en-US"/>
              <a:t>Provide gaze from several different type of sensors (NIR, RGB, w/wo glints, not sensitive to image resolutions,  sensor fusion, single and multi-</a:t>
            </a:r>
            <a:r>
              <a:rPr lang="en-US" err="1"/>
              <a:t>sepctral</a:t>
            </a:r>
            <a:r>
              <a:rPr lang="en-US"/>
              <a:t> images...)</a:t>
            </a:r>
            <a:endParaRPr lang="en-US">
              <a:cs typeface="Calibri"/>
            </a:endParaRPr>
          </a:p>
          <a:p>
            <a:pPr marL="285750" indent="-285750">
              <a:buFont typeface="Arial,Sans-Serif"/>
              <a:buChar char="•"/>
            </a:pPr>
            <a:r>
              <a:rPr lang="en-US"/>
              <a:t>User calibration</a:t>
            </a:r>
            <a:endParaRPr lang="en-US">
              <a:cs typeface="Calibri"/>
            </a:endParaRPr>
          </a:p>
          <a:p>
            <a:pPr marL="285750" indent="-285750">
              <a:buFont typeface="Arial,Sans-Serif"/>
              <a:buChar char="•"/>
            </a:pPr>
            <a:r>
              <a:rPr lang="en-US"/>
              <a:t>Common eye representation </a:t>
            </a:r>
            <a:endParaRPr lang="en-US">
              <a:cs typeface="Calibri"/>
            </a:endParaRPr>
          </a:p>
          <a:p>
            <a:pPr marL="285750" indent="-285750">
              <a:lnSpc>
                <a:spcPct val="90000"/>
              </a:lnSpc>
              <a:spcBef>
                <a:spcPts val="1000"/>
              </a:spcBef>
              <a:buFont typeface="Arial"/>
              <a:buChar char="•"/>
            </a:pPr>
            <a:endParaRPr lang="en-US">
              <a:cs typeface="Calibri"/>
            </a:endParaRPr>
          </a:p>
          <a:p>
            <a:pPr marL="285750" indent="-285750">
              <a:lnSpc>
                <a:spcPct val="90000"/>
              </a:lnSpc>
              <a:spcBef>
                <a:spcPts val="1000"/>
              </a:spcBef>
              <a:buFont typeface="Arial"/>
              <a:buChar char="•"/>
            </a:pPr>
            <a:endParaRPr lang="en-US"/>
          </a:p>
          <a:p>
            <a:pPr marL="285750" indent="-285750">
              <a:lnSpc>
                <a:spcPct val="90000"/>
              </a:lnSpc>
              <a:spcBef>
                <a:spcPts val="1000"/>
              </a:spcBef>
              <a:buFont typeface="Arial"/>
              <a:buChar char="•"/>
            </a:pPr>
            <a:r>
              <a:rPr lang="en-US"/>
              <a:t>Test the 5G network latency</a:t>
            </a:r>
            <a:endParaRPr lang="en-US">
              <a:cs typeface="+mn-lt"/>
            </a:endParaRPr>
          </a:p>
          <a:p>
            <a:pPr marL="285750" indent="-285750">
              <a:lnSpc>
                <a:spcPct val="90000"/>
              </a:lnSpc>
              <a:spcBef>
                <a:spcPts val="1000"/>
              </a:spcBef>
              <a:buFont typeface="Arial"/>
              <a:buChar char="•"/>
            </a:pPr>
            <a:r>
              <a:rPr lang="en-US"/>
              <a:t>Design new framework for algorithms (for example: IS5 pro and AR-ETYPE-3 split </a:t>
            </a:r>
            <a:r>
              <a:rPr lang="en-US" err="1"/>
              <a:t>algobox</a:t>
            </a:r>
            <a:r>
              <a:rPr lang="en-US"/>
              <a:t> on several </a:t>
            </a:r>
            <a:r>
              <a:rPr lang="en-US" err="1"/>
              <a:t>EyeChips</a:t>
            </a:r>
            <a:r>
              <a:rPr lang="en-US"/>
              <a:t>)</a:t>
            </a:r>
            <a:endParaRPr lang="en-US">
              <a:cs typeface="Calibri"/>
            </a:endParaRPr>
          </a:p>
          <a:p>
            <a:pPr marL="285750" indent="-285750">
              <a:lnSpc>
                <a:spcPct val="90000"/>
              </a:lnSpc>
              <a:spcBef>
                <a:spcPts val="1000"/>
              </a:spcBef>
              <a:buFont typeface="Arial"/>
              <a:buChar char="•"/>
            </a:pPr>
            <a:r>
              <a:rPr lang="en-US"/>
              <a:t>Design new cloud algorithms to detect ET system/camera (RGB/IR)</a:t>
            </a:r>
            <a:endParaRPr lang="en-US">
              <a:cs typeface="Calibri"/>
            </a:endParaRPr>
          </a:p>
          <a:p>
            <a:pPr lvl="1">
              <a:lnSpc>
                <a:spcPct val="90000"/>
              </a:lnSpc>
              <a:spcBef>
                <a:spcPts val="500"/>
              </a:spcBef>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BDEF41E-854B-4779-ADDF-B96AD56055AE}" type="slidenum">
              <a:rPr lang="en-US"/>
              <a:t>43</a:t>
            </a:fld>
            <a:endParaRPr lang="en-US"/>
          </a:p>
        </p:txBody>
      </p:sp>
    </p:spTree>
    <p:extLst>
      <p:ext uri="{BB962C8B-B14F-4D97-AF65-F5344CB8AC3E}">
        <p14:creationId xmlns:p14="http://schemas.microsoft.com/office/powerpoint/2010/main" val="355513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mobile network and history </a:t>
            </a:r>
          </a:p>
          <a:p>
            <a:r>
              <a:rPr lang="en-US"/>
              <a:t>0G:  Pre-cellular - Analog Radio telephone </a:t>
            </a:r>
            <a:endParaRPr lang="en-US">
              <a:cs typeface="Calibri"/>
            </a:endParaRPr>
          </a:p>
          <a:p>
            <a:r>
              <a:rPr lang="en-US"/>
              <a:t>1G: Mobile voice calls</a:t>
            </a:r>
            <a:endParaRPr lang="en-US">
              <a:cs typeface="Calibri"/>
            </a:endParaRPr>
          </a:p>
          <a:p>
            <a:r>
              <a:rPr lang="en-US"/>
              <a:t>2G: Mobile voice calls and SMS</a:t>
            </a:r>
            <a:endParaRPr lang="en-US">
              <a:cs typeface="Calibri"/>
            </a:endParaRPr>
          </a:p>
          <a:p>
            <a:r>
              <a:rPr lang="en-US"/>
              <a:t>3G: Mobile web browsing</a:t>
            </a:r>
            <a:endParaRPr lang="en-US">
              <a:cs typeface="Calibri"/>
            </a:endParaRPr>
          </a:p>
          <a:p>
            <a:r>
              <a:rPr lang="en-US"/>
              <a:t>4G: Mobile video consumption and higher data speed</a:t>
            </a:r>
            <a:endParaRPr lang="en-US">
              <a:cs typeface="Calibri"/>
            </a:endParaRPr>
          </a:p>
          <a:p>
            <a:r>
              <a:rPr lang="en-US"/>
              <a:t>5G: Technology to serve consumers and digitalization of industries.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BDEF41E-854B-4779-ADDF-B96AD56055AE}" type="slidenum">
              <a:rPr lang="en-US"/>
              <a:t>6</a:t>
            </a:fld>
            <a:endParaRPr lang="en-US"/>
          </a:p>
        </p:txBody>
      </p:sp>
    </p:spTree>
    <p:extLst>
      <p:ext uri="{BB962C8B-B14F-4D97-AF65-F5344CB8AC3E}">
        <p14:creationId xmlns:p14="http://schemas.microsoft.com/office/powerpoint/2010/main" val="4131655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mobile network and history </a:t>
            </a:r>
          </a:p>
          <a:p>
            <a:r>
              <a:rPr lang="en-US"/>
              <a:t>0G:  Pre-cellular - Analog Radio telephone </a:t>
            </a:r>
            <a:endParaRPr lang="en-US">
              <a:cs typeface="Calibri"/>
            </a:endParaRPr>
          </a:p>
          <a:p>
            <a:r>
              <a:rPr lang="en-US"/>
              <a:t>1G: Mobile voice calls</a:t>
            </a:r>
            <a:endParaRPr lang="en-US">
              <a:cs typeface="Calibri"/>
            </a:endParaRPr>
          </a:p>
          <a:p>
            <a:r>
              <a:rPr lang="en-US"/>
              <a:t>2G: Mobile voice calls and SMS</a:t>
            </a:r>
            <a:endParaRPr lang="en-US">
              <a:cs typeface="Calibri"/>
            </a:endParaRPr>
          </a:p>
          <a:p>
            <a:r>
              <a:rPr lang="en-US"/>
              <a:t>3G: Mobile web browsing</a:t>
            </a:r>
            <a:endParaRPr lang="en-US">
              <a:cs typeface="Calibri"/>
            </a:endParaRPr>
          </a:p>
          <a:p>
            <a:r>
              <a:rPr lang="en-US"/>
              <a:t>4G: Mobile video consumption and higher data speed</a:t>
            </a:r>
            <a:endParaRPr lang="en-US">
              <a:cs typeface="Calibri"/>
            </a:endParaRPr>
          </a:p>
          <a:p>
            <a:r>
              <a:rPr lang="en-US"/>
              <a:t>5G: Technology to serve consumers and digitalization of industries.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BDEF41E-854B-4779-ADDF-B96AD56055AE}" type="slidenum">
              <a:rPr lang="en-US"/>
              <a:t>7</a:t>
            </a:fld>
            <a:endParaRPr lang="en-US"/>
          </a:p>
        </p:txBody>
      </p:sp>
    </p:spTree>
    <p:extLst>
      <p:ext uri="{BB962C8B-B14F-4D97-AF65-F5344CB8AC3E}">
        <p14:creationId xmlns:p14="http://schemas.microsoft.com/office/powerpoint/2010/main" val="24823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mobile network and history </a:t>
            </a:r>
          </a:p>
          <a:p>
            <a:r>
              <a:rPr lang="en-US"/>
              <a:t>0G:  Pre-cellular - Analog Radio telephone </a:t>
            </a:r>
            <a:endParaRPr lang="en-US">
              <a:cs typeface="Calibri"/>
            </a:endParaRPr>
          </a:p>
          <a:p>
            <a:r>
              <a:rPr lang="en-US"/>
              <a:t>1G: Mobile voice calls</a:t>
            </a:r>
            <a:endParaRPr lang="en-US">
              <a:cs typeface="Calibri"/>
            </a:endParaRPr>
          </a:p>
          <a:p>
            <a:r>
              <a:rPr lang="en-US"/>
              <a:t>2G: Mobile voice calls and SMS</a:t>
            </a:r>
            <a:endParaRPr lang="en-US">
              <a:cs typeface="Calibri"/>
            </a:endParaRPr>
          </a:p>
          <a:p>
            <a:r>
              <a:rPr lang="en-US"/>
              <a:t>3G: Mobile web browsing</a:t>
            </a:r>
            <a:endParaRPr lang="en-US">
              <a:cs typeface="Calibri"/>
            </a:endParaRPr>
          </a:p>
          <a:p>
            <a:r>
              <a:rPr lang="en-US"/>
              <a:t>4G: Mobile video consumption and higher data speed</a:t>
            </a:r>
            <a:endParaRPr lang="en-US">
              <a:cs typeface="Calibri"/>
            </a:endParaRPr>
          </a:p>
          <a:p>
            <a:r>
              <a:rPr lang="en-US"/>
              <a:t>5G: Technology to serve consumers and digitalization of industries.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BDEF41E-854B-4779-ADDF-B96AD56055AE}" type="slidenum">
              <a:rPr lang="en-US"/>
              <a:t>8</a:t>
            </a:fld>
            <a:endParaRPr lang="en-US"/>
          </a:p>
        </p:txBody>
      </p:sp>
    </p:spTree>
    <p:extLst>
      <p:ext uri="{BB962C8B-B14F-4D97-AF65-F5344CB8AC3E}">
        <p14:creationId xmlns:p14="http://schemas.microsoft.com/office/powerpoint/2010/main" val="463396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mobile network and history </a:t>
            </a:r>
          </a:p>
          <a:p>
            <a:r>
              <a:rPr lang="en-US"/>
              <a:t>0G:  Pre-cellular - Analog Radio telephone </a:t>
            </a:r>
            <a:endParaRPr lang="en-US">
              <a:cs typeface="Calibri"/>
            </a:endParaRPr>
          </a:p>
          <a:p>
            <a:r>
              <a:rPr lang="en-US"/>
              <a:t>1G: Mobile voice calls</a:t>
            </a:r>
            <a:endParaRPr lang="en-US">
              <a:cs typeface="Calibri"/>
            </a:endParaRPr>
          </a:p>
          <a:p>
            <a:r>
              <a:rPr lang="en-US"/>
              <a:t>2G: Mobile voice calls and SMS</a:t>
            </a:r>
            <a:endParaRPr lang="en-US">
              <a:cs typeface="Calibri"/>
            </a:endParaRPr>
          </a:p>
          <a:p>
            <a:r>
              <a:rPr lang="en-US"/>
              <a:t>3G: Mobile web browsing</a:t>
            </a:r>
            <a:endParaRPr lang="en-US">
              <a:cs typeface="Calibri"/>
            </a:endParaRPr>
          </a:p>
          <a:p>
            <a:r>
              <a:rPr lang="en-US"/>
              <a:t>4G: Mobile video consumption and higher data speed</a:t>
            </a:r>
            <a:endParaRPr lang="en-US">
              <a:cs typeface="Calibri"/>
            </a:endParaRPr>
          </a:p>
          <a:p>
            <a:r>
              <a:rPr lang="en-US"/>
              <a:t>5G: Technology to serve consumers and digitalization of industries.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BDEF41E-854B-4779-ADDF-B96AD56055AE}" type="slidenum">
              <a:rPr lang="en-US"/>
              <a:t>9</a:t>
            </a:fld>
            <a:endParaRPr lang="en-US"/>
          </a:p>
        </p:txBody>
      </p:sp>
    </p:spTree>
    <p:extLst>
      <p:ext uri="{BB962C8B-B14F-4D97-AF65-F5344CB8AC3E}">
        <p14:creationId xmlns:p14="http://schemas.microsoft.com/office/powerpoint/2010/main" val="695203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mobile network and history </a:t>
            </a:r>
          </a:p>
          <a:p>
            <a:r>
              <a:rPr lang="en-US"/>
              <a:t>0G:  Pre-cellular - Analog Radio telephone </a:t>
            </a:r>
            <a:endParaRPr lang="en-US">
              <a:cs typeface="Calibri"/>
            </a:endParaRPr>
          </a:p>
          <a:p>
            <a:r>
              <a:rPr lang="en-US"/>
              <a:t>1G: Mobile voice calls</a:t>
            </a:r>
            <a:endParaRPr lang="en-US">
              <a:cs typeface="Calibri"/>
            </a:endParaRPr>
          </a:p>
          <a:p>
            <a:r>
              <a:rPr lang="en-US"/>
              <a:t>2G: Mobile voice calls and SMS</a:t>
            </a:r>
            <a:endParaRPr lang="en-US">
              <a:cs typeface="Calibri"/>
            </a:endParaRPr>
          </a:p>
          <a:p>
            <a:r>
              <a:rPr lang="en-US"/>
              <a:t>3G: Mobile web browsing</a:t>
            </a:r>
            <a:endParaRPr lang="en-US">
              <a:cs typeface="Calibri"/>
            </a:endParaRPr>
          </a:p>
          <a:p>
            <a:r>
              <a:rPr lang="en-US"/>
              <a:t>4G: Mobile video consumption and higher data speed</a:t>
            </a:r>
            <a:endParaRPr lang="en-US">
              <a:cs typeface="Calibri"/>
            </a:endParaRPr>
          </a:p>
          <a:p>
            <a:r>
              <a:rPr lang="en-US"/>
              <a:t>5G: Technology to serve consumers and digitalization of industries.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BDEF41E-854B-4779-ADDF-B96AD56055AE}" type="slidenum">
              <a:rPr lang="en-US"/>
              <a:t>10</a:t>
            </a:fld>
            <a:endParaRPr lang="en-US"/>
          </a:p>
        </p:txBody>
      </p:sp>
    </p:spTree>
    <p:extLst>
      <p:ext uri="{BB962C8B-B14F-4D97-AF65-F5344CB8AC3E}">
        <p14:creationId xmlns:p14="http://schemas.microsoft.com/office/powerpoint/2010/main" val="1295805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is 5g and why it is important </a:t>
            </a:r>
          </a:p>
          <a:p>
            <a:endParaRPr lang="en-US">
              <a:cs typeface="Calibri"/>
            </a:endParaRPr>
          </a:p>
          <a:p>
            <a:r>
              <a:rPr lang="en-US"/>
              <a:t>The fifth generation networks (</a:t>
            </a:r>
            <a:r>
              <a:rPr lang="en-US" b="1"/>
              <a:t>5G</a:t>
            </a:r>
            <a:r>
              <a:rPr lang="en-US"/>
              <a:t>) is currently under development and will hit the market at the horizon 2020.</a:t>
            </a:r>
            <a:endParaRPr lang="en-US">
              <a:cs typeface="Calibri"/>
            </a:endParaRPr>
          </a:p>
          <a:p>
            <a:endParaRPr lang="en-US"/>
          </a:p>
          <a:p>
            <a:r>
              <a:rPr lang="en-US"/>
              <a:t>Previous generations of mobile networks addressed consumers predominantly for voice and SMS in 2G, web-browsing in 3G and higher-speed data and video streaming in 4G. </a:t>
            </a:r>
          </a:p>
          <a:p>
            <a:endParaRPr lang="en-US"/>
          </a:p>
          <a:p>
            <a:r>
              <a:rPr lang="en-US"/>
              <a:t>The transition from 4G to 5G will serve both consumers and multiple industries. With global mobile data traffic expected to grow eight times by the end of 2023, there is a need for a more efficient technology, higher data rates and spectrum utilization. New applications such as 4K/8K video streaming, virtual and augmented reality and emerging industrial use cases will also require higher bandwidth, greater capacity, security, and lower latency. Equipped with these capabilities, 5G will bring new opportunities for people, society, and businesses.</a:t>
            </a:r>
          </a:p>
          <a:p>
            <a:endParaRPr lang="en-US">
              <a:cs typeface="Calibri"/>
            </a:endParaRPr>
          </a:p>
        </p:txBody>
      </p:sp>
      <p:sp>
        <p:nvSpPr>
          <p:cNvPr id="4" name="Slide Number Placeholder 3"/>
          <p:cNvSpPr>
            <a:spLocks noGrp="1"/>
          </p:cNvSpPr>
          <p:nvPr>
            <p:ph type="sldNum" sz="quarter" idx="5"/>
          </p:nvPr>
        </p:nvSpPr>
        <p:spPr/>
        <p:txBody>
          <a:bodyPr/>
          <a:lstStyle/>
          <a:p>
            <a:fld id="{7BDEF41E-854B-4779-ADDF-B96AD56055AE}" type="slidenum">
              <a:rPr lang="en-US"/>
              <a:t>11</a:t>
            </a:fld>
            <a:endParaRPr lang="en-US"/>
          </a:p>
        </p:txBody>
      </p:sp>
    </p:spTree>
    <p:extLst>
      <p:ext uri="{BB962C8B-B14F-4D97-AF65-F5344CB8AC3E}">
        <p14:creationId xmlns:p14="http://schemas.microsoft.com/office/powerpoint/2010/main" val="4122157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9/16/2019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jpeg"/><Relationship Id="rId2" Type="http://schemas.openxmlformats.org/officeDocument/2006/relationships/image" Target="../media/image20.jpe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42.png"/><Relationship Id="rId4" Type="http://schemas.openxmlformats.org/officeDocument/2006/relationships/diagramLayout" Target="../diagrams/layout1.xml"/><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44.jpe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4.jpe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44.jpe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slides/_rels/slide3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5" Type="http://schemas.openxmlformats.org/officeDocument/2006/relationships/image" Target="../media/image6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 Id="rId14" Type="http://schemas.openxmlformats.org/officeDocument/2006/relationships/image" Target="../media/image67.png"/></Relationships>
</file>

<file path=ppt/slides/_rels/slide33.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68.sv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image" Target="../media/image67.png"/><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4" Type="http://schemas.openxmlformats.org/officeDocument/2006/relationships/image" Target="../media/image69.png"/><Relationship Id="rId9" Type="http://schemas.openxmlformats.org/officeDocument/2006/relationships/image" Target="../media/image59.png"/><Relationship Id="rId14" Type="http://schemas.openxmlformats.org/officeDocument/2006/relationships/image" Target="../media/image64.svg"/></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59.png"/><Relationship Id="rId18" Type="http://schemas.openxmlformats.org/officeDocument/2006/relationships/image" Target="../media/image64.svg"/><Relationship Id="rId3" Type="http://schemas.openxmlformats.org/officeDocument/2006/relationships/image" Target="../media/image67.png"/><Relationship Id="rId7" Type="http://schemas.openxmlformats.org/officeDocument/2006/relationships/image" Target="../media/image71.svg"/><Relationship Id="rId12" Type="http://schemas.openxmlformats.org/officeDocument/2006/relationships/image" Target="../media/image58.svg"/><Relationship Id="rId17" Type="http://schemas.openxmlformats.org/officeDocument/2006/relationships/image" Target="../media/image63.png"/><Relationship Id="rId2" Type="http://schemas.openxmlformats.org/officeDocument/2006/relationships/notesSlide" Target="../notesSlides/notesSlide28.xml"/><Relationship Id="rId16" Type="http://schemas.openxmlformats.org/officeDocument/2006/relationships/image" Target="../media/image62.svg"/><Relationship Id="rId20"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57.png"/><Relationship Id="rId5" Type="http://schemas.openxmlformats.org/officeDocument/2006/relationships/image" Target="../media/image69.png"/><Relationship Id="rId15" Type="http://schemas.openxmlformats.org/officeDocument/2006/relationships/image" Target="../media/image61.png"/><Relationship Id="rId10" Type="http://schemas.openxmlformats.org/officeDocument/2006/relationships/image" Target="../media/image56.svg"/><Relationship Id="rId19" Type="http://schemas.openxmlformats.org/officeDocument/2006/relationships/image" Target="../media/image65.png"/><Relationship Id="rId4" Type="http://schemas.openxmlformats.org/officeDocument/2006/relationships/image" Target="../media/image68.svg"/><Relationship Id="rId9" Type="http://schemas.openxmlformats.org/officeDocument/2006/relationships/image" Target="../media/image55.png"/><Relationship Id="rId14" Type="http://schemas.openxmlformats.org/officeDocument/2006/relationships/image" Target="../media/image60.sv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sv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sv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sv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sv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sv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sv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sv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svg"/></Relationships>
</file>

<file path=ppt/slides/_rels/slide4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10" Type="http://schemas.openxmlformats.org/officeDocument/2006/relationships/image" Target="../media/image9.png"/><Relationship Id="rId4" Type="http://schemas.openxmlformats.org/officeDocument/2006/relationships/image" Target="../media/image7.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51117"/>
            <a:ext cx="9144000" cy="2387600"/>
          </a:xfrm>
        </p:spPr>
        <p:txBody>
          <a:bodyPr/>
          <a:lstStyle/>
          <a:p>
            <a:br>
              <a:rPr lang="en-US" b="1">
                <a:latin typeface="Arial"/>
                <a:ea typeface="+mj-lt"/>
                <a:cs typeface="+mj-lt"/>
              </a:rPr>
            </a:br>
            <a:r>
              <a:rPr lang="en-US" b="1">
                <a:latin typeface="Arial"/>
                <a:ea typeface="+mj-lt"/>
                <a:cs typeface="+mj-lt"/>
              </a:rPr>
              <a:t>Eye Tracking in 5G Era</a:t>
            </a:r>
            <a:endParaRPr lang="en-US" b="1">
              <a:latin typeface="Arial"/>
              <a:cs typeface="Arial"/>
            </a:endParaRPr>
          </a:p>
        </p:txBody>
      </p:sp>
      <p:sp>
        <p:nvSpPr>
          <p:cNvPr id="3" name="Subtitle 2"/>
          <p:cNvSpPr>
            <a:spLocks noGrp="1"/>
          </p:cNvSpPr>
          <p:nvPr>
            <p:ph type="subTitle" idx="1"/>
          </p:nvPr>
        </p:nvSpPr>
        <p:spPr>
          <a:xfrm>
            <a:off x="1607890" y="4126350"/>
            <a:ext cx="9144000" cy="1655762"/>
          </a:xfrm>
        </p:spPr>
        <p:txBody>
          <a:bodyPr vert="horz" lIns="91440" tIns="45720" rIns="91440" bIns="45720" rtlCol="0" anchor="t">
            <a:normAutofit/>
          </a:bodyPr>
          <a:lstStyle/>
          <a:p>
            <a:r>
              <a:rPr lang="en-US" sz="2000" b="1">
                <a:latin typeface="Arial"/>
                <a:cs typeface="Calibri"/>
              </a:rPr>
              <a:t>Pravin Kumar Rana and Gérald Bianchi</a:t>
            </a:r>
          </a:p>
          <a:p>
            <a:r>
              <a:rPr lang="en-US" sz="2000" b="1">
                <a:latin typeface="Arial"/>
                <a:cs typeface="Calibri"/>
              </a:rPr>
              <a:t>17 September 2019</a:t>
            </a:r>
          </a:p>
        </p:txBody>
      </p:sp>
      <p:sp>
        <p:nvSpPr>
          <p:cNvPr id="4" name="TextBox 3">
            <a:extLst>
              <a:ext uri="{FF2B5EF4-FFF2-40B4-BE49-F238E27FC236}">
                <a16:creationId xmlns:a16="http://schemas.microsoft.com/office/drawing/2014/main" id="{FBD272BD-0B69-4216-8751-7E9A496E48BE}"/>
              </a:ext>
            </a:extLst>
          </p:cNvPr>
          <p:cNvSpPr txBox="1"/>
          <p:nvPr/>
        </p:nvSpPr>
        <p:spPr>
          <a:xfrm>
            <a:off x="3725240" y="959774"/>
            <a:ext cx="47293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i="1">
                <a:solidFill>
                  <a:srgbClr val="000000"/>
                </a:solidFill>
                <a:latin typeface="Arial"/>
                <a:cs typeface="Arial"/>
              </a:rPr>
              <a:t>Develop</a:t>
            </a:r>
            <a:r>
              <a:rPr lang="en-US" sz="3200" i="1">
                <a:solidFill>
                  <a:srgbClr val="000000"/>
                </a:solidFill>
                <a:latin typeface="Arial"/>
                <a:cs typeface="Arial"/>
              </a:rPr>
              <a:t> </a:t>
            </a:r>
            <a:r>
              <a:rPr lang="en-US" sz="3200" b="1" i="1">
                <a:solidFill>
                  <a:srgbClr val="000000"/>
                </a:solidFill>
                <a:latin typeface="Arial"/>
                <a:cs typeface="Arial"/>
              </a:rPr>
              <a:t>Beyond</a:t>
            </a:r>
            <a:r>
              <a:rPr lang="en-US" sz="3200" i="1">
                <a:solidFill>
                  <a:srgbClr val="000000"/>
                </a:solidFill>
                <a:latin typeface="Arial"/>
                <a:cs typeface="Arial"/>
              </a:rPr>
              <a:t> </a:t>
            </a:r>
            <a:r>
              <a:rPr lang="en-US" sz="3200" b="1" i="1">
                <a:solidFill>
                  <a:srgbClr val="000000"/>
                </a:solidFill>
                <a:latin typeface="Arial"/>
                <a:cs typeface="Arial"/>
              </a:rPr>
              <a:t>2019</a:t>
            </a:r>
            <a:r>
              <a:rPr lang="en-US" sz="3200" b="1">
                <a:solidFill>
                  <a:srgbClr val="000000"/>
                </a:solidFill>
                <a:latin typeface="Arial"/>
                <a:cs typeface="Arial"/>
              </a:rPr>
              <a:t>​</a:t>
            </a:r>
          </a:p>
        </p:txBody>
      </p:sp>
    </p:spTree>
    <p:extLst>
      <p:ext uri="{BB962C8B-B14F-4D97-AF65-F5344CB8AC3E}">
        <p14:creationId xmlns:p14="http://schemas.microsoft.com/office/powerpoint/2010/main" val="1108494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
            <a:extLst>
              <a:ext uri="{FF2B5EF4-FFF2-40B4-BE49-F238E27FC236}">
                <a16:creationId xmlns:a16="http://schemas.microsoft.com/office/drawing/2014/main" id="{584AD3EC-D0EA-4EF5-A7DC-B6F094B47B42}"/>
              </a:ext>
            </a:extLst>
          </p:cNvPr>
          <p:cNvPicPr>
            <a:picLocks noChangeAspect="1"/>
          </p:cNvPicPr>
          <p:nvPr/>
        </p:nvPicPr>
        <p:blipFill>
          <a:blip r:embed="rId3"/>
          <a:stretch>
            <a:fillRect/>
          </a:stretch>
        </p:blipFill>
        <p:spPr>
          <a:xfrm flipV="1">
            <a:off x="3491874" y="5219753"/>
            <a:ext cx="602002" cy="605212"/>
          </a:xfrm>
          <a:prstGeom prst="rect">
            <a:avLst/>
          </a:prstGeom>
        </p:spPr>
      </p:pic>
      <p:pic>
        <p:nvPicPr>
          <p:cNvPr id="3" name="Picture 3">
            <a:extLst>
              <a:ext uri="{FF2B5EF4-FFF2-40B4-BE49-F238E27FC236}">
                <a16:creationId xmlns:a16="http://schemas.microsoft.com/office/drawing/2014/main" id="{27A1DE34-C65D-4507-9339-8B09E45FFE42}"/>
              </a:ext>
            </a:extLst>
          </p:cNvPr>
          <p:cNvPicPr>
            <a:picLocks noChangeAspect="1"/>
          </p:cNvPicPr>
          <p:nvPr/>
        </p:nvPicPr>
        <p:blipFill>
          <a:blip r:embed="rId3"/>
          <a:stretch>
            <a:fillRect/>
          </a:stretch>
        </p:blipFill>
        <p:spPr>
          <a:xfrm flipV="1">
            <a:off x="769223" y="5219754"/>
            <a:ext cx="602002" cy="605212"/>
          </a:xfrm>
          <a:prstGeom prst="rect">
            <a:avLst/>
          </a:prstGeom>
        </p:spPr>
      </p:pic>
      <p:pic>
        <p:nvPicPr>
          <p:cNvPr id="310" name="Picture 310">
            <a:extLst>
              <a:ext uri="{FF2B5EF4-FFF2-40B4-BE49-F238E27FC236}">
                <a16:creationId xmlns:a16="http://schemas.microsoft.com/office/drawing/2014/main" id="{67E0FFC9-5106-41F3-88B1-5D3113FCE30A}"/>
              </a:ext>
            </a:extLst>
          </p:cNvPr>
          <p:cNvPicPr>
            <a:picLocks noChangeAspect="1"/>
          </p:cNvPicPr>
          <p:nvPr/>
        </p:nvPicPr>
        <p:blipFill>
          <a:blip r:embed="rId4"/>
          <a:stretch>
            <a:fillRect/>
          </a:stretch>
        </p:blipFill>
        <p:spPr>
          <a:xfrm>
            <a:off x="5790167" y="5383942"/>
            <a:ext cx="350057" cy="343066"/>
          </a:xfrm>
          <a:prstGeom prst="rect">
            <a:avLst/>
          </a:prstGeom>
        </p:spPr>
      </p:pic>
      <p:sp>
        <p:nvSpPr>
          <p:cNvPr id="2" name="Title 1">
            <a:extLst>
              <a:ext uri="{FF2B5EF4-FFF2-40B4-BE49-F238E27FC236}">
                <a16:creationId xmlns:a16="http://schemas.microsoft.com/office/drawing/2014/main" id="{65DCE580-E35E-4710-8A95-6AEF66C3C43B}"/>
              </a:ext>
            </a:extLst>
          </p:cNvPr>
          <p:cNvSpPr>
            <a:spLocks noGrp="1"/>
          </p:cNvSpPr>
          <p:nvPr>
            <p:ph type="title"/>
          </p:nvPr>
        </p:nvSpPr>
        <p:spPr/>
        <p:txBody>
          <a:bodyPr/>
          <a:lstStyle/>
          <a:p>
            <a:r>
              <a:rPr lang="en-US">
                <a:latin typeface="Arial"/>
                <a:cs typeface="Calibri Light"/>
              </a:rPr>
              <a:t>Evolution of Technology and </a:t>
            </a:r>
            <a:br>
              <a:rPr lang="en-US">
                <a:latin typeface="Arial"/>
                <a:cs typeface="Calibri Light"/>
              </a:rPr>
            </a:br>
            <a:r>
              <a:rPr lang="en-US">
                <a:latin typeface="Arial"/>
                <a:cs typeface="Calibri Light"/>
              </a:rPr>
              <a:t>Wireless Telecommunication Standards</a:t>
            </a:r>
            <a:endParaRPr lang="en-US">
              <a:latin typeface="Arial"/>
              <a:cs typeface="Arial"/>
            </a:endParaRPr>
          </a:p>
        </p:txBody>
      </p:sp>
      <p:sp>
        <p:nvSpPr>
          <p:cNvPr id="5" name="Oval 4">
            <a:extLst>
              <a:ext uri="{FF2B5EF4-FFF2-40B4-BE49-F238E27FC236}">
                <a16:creationId xmlns:a16="http://schemas.microsoft.com/office/drawing/2014/main" id="{7940196C-F1CD-4BDB-B750-D425878E2168}"/>
              </a:ext>
            </a:extLst>
          </p:cNvPr>
          <p:cNvSpPr/>
          <p:nvPr/>
        </p:nvSpPr>
        <p:spPr>
          <a:xfrm>
            <a:off x="5123110" y="4119371"/>
            <a:ext cx="1284693" cy="120282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800">
                <a:cs typeface="Calibri"/>
              </a:rPr>
              <a:t>2G</a:t>
            </a:r>
          </a:p>
          <a:p>
            <a:pPr algn="ctr"/>
            <a:r>
              <a:rPr lang="en-US">
                <a:ea typeface="+mn-lt"/>
                <a:cs typeface="+mn-lt"/>
              </a:rPr>
              <a:t>1991</a:t>
            </a:r>
            <a:endParaRPr lang="en-US">
              <a:cs typeface="Calibri"/>
            </a:endParaRPr>
          </a:p>
        </p:txBody>
      </p:sp>
      <p:sp>
        <p:nvSpPr>
          <p:cNvPr id="6" name="Oval 5">
            <a:extLst>
              <a:ext uri="{FF2B5EF4-FFF2-40B4-BE49-F238E27FC236}">
                <a16:creationId xmlns:a16="http://schemas.microsoft.com/office/drawing/2014/main" id="{7149687E-32FD-4F80-B438-141120459ECE}"/>
              </a:ext>
            </a:extLst>
          </p:cNvPr>
          <p:cNvSpPr/>
          <p:nvPr/>
        </p:nvSpPr>
        <p:spPr>
          <a:xfrm>
            <a:off x="6951213" y="4122894"/>
            <a:ext cx="1284693" cy="120282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800">
                <a:cs typeface="Calibri"/>
              </a:rPr>
              <a:t>3G</a:t>
            </a:r>
          </a:p>
          <a:p>
            <a:pPr algn="ctr"/>
            <a:r>
              <a:rPr lang="en-US">
                <a:cs typeface="Calibri"/>
              </a:rPr>
              <a:t>2001</a:t>
            </a:r>
          </a:p>
        </p:txBody>
      </p:sp>
      <p:sp>
        <p:nvSpPr>
          <p:cNvPr id="7" name="Oval 6">
            <a:extLst>
              <a:ext uri="{FF2B5EF4-FFF2-40B4-BE49-F238E27FC236}">
                <a16:creationId xmlns:a16="http://schemas.microsoft.com/office/drawing/2014/main" id="{80BB9736-4005-4F20-ABED-E5443A14B0D4}"/>
              </a:ext>
            </a:extLst>
          </p:cNvPr>
          <p:cNvSpPr/>
          <p:nvPr/>
        </p:nvSpPr>
        <p:spPr>
          <a:xfrm>
            <a:off x="8786519" y="4113849"/>
            <a:ext cx="1284693" cy="120282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800">
                <a:cs typeface="Calibri"/>
              </a:rPr>
              <a:t>4G</a:t>
            </a:r>
          </a:p>
          <a:p>
            <a:pPr algn="ctr"/>
            <a:r>
              <a:rPr lang="en-US">
                <a:cs typeface="Calibri"/>
              </a:rPr>
              <a:t>2009</a:t>
            </a:r>
          </a:p>
        </p:txBody>
      </p:sp>
      <p:sp>
        <p:nvSpPr>
          <p:cNvPr id="8" name="Oval 7">
            <a:extLst>
              <a:ext uri="{FF2B5EF4-FFF2-40B4-BE49-F238E27FC236}">
                <a16:creationId xmlns:a16="http://schemas.microsoft.com/office/drawing/2014/main" id="{725D5EA3-3C87-48AE-8303-C581984AC364}"/>
              </a:ext>
            </a:extLst>
          </p:cNvPr>
          <p:cNvSpPr/>
          <p:nvPr/>
        </p:nvSpPr>
        <p:spPr>
          <a:xfrm>
            <a:off x="10629659" y="4121680"/>
            <a:ext cx="1284693" cy="120282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800">
                <a:cs typeface="Calibri"/>
              </a:rPr>
              <a:t>5G</a:t>
            </a:r>
          </a:p>
          <a:p>
            <a:pPr algn="ctr"/>
            <a:r>
              <a:rPr lang="en-US">
                <a:cs typeface="Calibri"/>
              </a:rPr>
              <a:t>2020...</a:t>
            </a:r>
          </a:p>
        </p:txBody>
      </p:sp>
      <p:sp>
        <p:nvSpPr>
          <p:cNvPr id="9" name="Oval 8">
            <a:extLst>
              <a:ext uri="{FF2B5EF4-FFF2-40B4-BE49-F238E27FC236}">
                <a16:creationId xmlns:a16="http://schemas.microsoft.com/office/drawing/2014/main" id="{B6A2C0FE-BE25-47E0-A776-1706A923DE76}"/>
              </a:ext>
            </a:extLst>
          </p:cNvPr>
          <p:cNvSpPr/>
          <p:nvPr/>
        </p:nvSpPr>
        <p:spPr>
          <a:xfrm>
            <a:off x="3146285" y="4122086"/>
            <a:ext cx="1284693" cy="120282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800">
                <a:cs typeface="Calibri"/>
              </a:rPr>
              <a:t>1G</a:t>
            </a:r>
          </a:p>
          <a:p>
            <a:pPr algn="ctr"/>
            <a:r>
              <a:rPr lang="en-US">
                <a:ea typeface="+mn-lt"/>
                <a:cs typeface="+mn-lt"/>
              </a:rPr>
              <a:t>1979</a:t>
            </a:r>
            <a:endParaRPr lang="en-US">
              <a:cs typeface="Calibri"/>
            </a:endParaRPr>
          </a:p>
        </p:txBody>
      </p:sp>
      <p:sp>
        <p:nvSpPr>
          <p:cNvPr id="10" name="Oval 9">
            <a:extLst>
              <a:ext uri="{FF2B5EF4-FFF2-40B4-BE49-F238E27FC236}">
                <a16:creationId xmlns:a16="http://schemas.microsoft.com/office/drawing/2014/main" id="{CC65D4DC-052D-4767-B253-CF6A333DE2F3}"/>
              </a:ext>
            </a:extLst>
          </p:cNvPr>
          <p:cNvSpPr/>
          <p:nvPr/>
        </p:nvSpPr>
        <p:spPr>
          <a:xfrm>
            <a:off x="423746" y="4122086"/>
            <a:ext cx="1284693" cy="120282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800">
                <a:cs typeface="Calibri"/>
              </a:rPr>
              <a:t>0G</a:t>
            </a:r>
          </a:p>
          <a:p>
            <a:pPr algn="ctr"/>
            <a:r>
              <a:rPr lang="en-US">
                <a:ea typeface="+mn-lt"/>
                <a:cs typeface="+mn-lt"/>
              </a:rPr>
              <a:t>1946</a:t>
            </a:r>
            <a:endParaRPr lang="en-US">
              <a:cs typeface="Calibri"/>
            </a:endParaRPr>
          </a:p>
        </p:txBody>
      </p:sp>
      <p:pic>
        <p:nvPicPr>
          <p:cNvPr id="287" name="Picture 287" descr="A picture containing electronics&#10;&#10;Description generated with high confidence">
            <a:extLst>
              <a:ext uri="{FF2B5EF4-FFF2-40B4-BE49-F238E27FC236}">
                <a16:creationId xmlns:a16="http://schemas.microsoft.com/office/drawing/2014/main" id="{7BF905C1-7F91-4614-B572-AC489F991E7E}"/>
              </a:ext>
            </a:extLst>
          </p:cNvPr>
          <p:cNvPicPr>
            <a:picLocks noChangeAspect="1"/>
          </p:cNvPicPr>
          <p:nvPr/>
        </p:nvPicPr>
        <p:blipFill>
          <a:blip r:embed="rId5"/>
          <a:stretch>
            <a:fillRect/>
          </a:stretch>
        </p:blipFill>
        <p:spPr>
          <a:xfrm>
            <a:off x="5082122" y="2636703"/>
            <a:ext cx="1366008" cy="1359017"/>
          </a:xfrm>
          <a:prstGeom prst="rect">
            <a:avLst/>
          </a:prstGeom>
        </p:spPr>
      </p:pic>
      <p:pic>
        <p:nvPicPr>
          <p:cNvPr id="291" name="Picture 291" descr="A close up of a computer&#10;&#10;Description generated with high confidence">
            <a:extLst>
              <a:ext uri="{FF2B5EF4-FFF2-40B4-BE49-F238E27FC236}">
                <a16:creationId xmlns:a16="http://schemas.microsoft.com/office/drawing/2014/main" id="{92ACD4D6-4F68-4141-8D55-8905600E11F3}"/>
              </a:ext>
            </a:extLst>
          </p:cNvPr>
          <p:cNvPicPr>
            <a:picLocks noChangeAspect="1"/>
          </p:cNvPicPr>
          <p:nvPr/>
        </p:nvPicPr>
        <p:blipFill>
          <a:blip r:embed="rId6"/>
          <a:stretch>
            <a:fillRect/>
          </a:stretch>
        </p:blipFill>
        <p:spPr>
          <a:xfrm>
            <a:off x="8606212" y="2550075"/>
            <a:ext cx="1643552" cy="1622187"/>
          </a:xfrm>
          <a:prstGeom prst="rect">
            <a:avLst/>
          </a:prstGeom>
        </p:spPr>
      </p:pic>
      <p:pic>
        <p:nvPicPr>
          <p:cNvPr id="297" name="Picture 297" descr="A close up of a device&#10;&#10;Description generated with high confidence">
            <a:extLst>
              <a:ext uri="{FF2B5EF4-FFF2-40B4-BE49-F238E27FC236}">
                <a16:creationId xmlns:a16="http://schemas.microsoft.com/office/drawing/2014/main" id="{765FD3BE-39BF-4A3A-B133-01D6ADBF4496}"/>
              </a:ext>
            </a:extLst>
          </p:cNvPr>
          <p:cNvPicPr>
            <a:picLocks noChangeAspect="1"/>
          </p:cNvPicPr>
          <p:nvPr/>
        </p:nvPicPr>
        <p:blipFill>
          <a:blip r:embed="rId7"/>
          <a:stretch>
            <a:fillRect/>
          </a:stretch>
        </p:blipFill>
        <p:spPr>
          <a:xfrm>
            <a:off x="6952844" y="2920505"/>
            <a:ext cx="1063665" cy="1070786"/>
          </a:xfrm>
          <a:prstGeom prst="rect">
            <a:avLst/>
          </a:prstGeom>
        </p:spPr>
      </p:pic>
      <p:pic>
        <p:nvPicPr>
          <p:cNvPr id="299" name="Picture 299" descr="A close up of electronics&#10;&#10;Description generated with high confidence">
            <a:extLst>
              <a:ext uri="{FF2B5EF4-FFF2-40B4-BE49-F238E27FC236}">
                <a16:creationId xmlns:a16="http://schemas.microsoft.com/office/drawing/2014/main" id="{6F676BE1-6404-4164-87A8-E5B54F194ECE}"/>
              </a:ext>
            </a:extLst>
          </p:cNvPr>
          <p:cNvPicPr>
            <a:picLocks noChangeAspect="1"/>
          </p:cNvPicPr>
          <p:nvPr/>
        </p:nvPicPr>
        <p:blipFill>
          <a:blip r:embed="rId8"/>
          <a:stretch>
            <a:fillRect/>
          </a:stretch>
        </p:blipFill>
        <p:spPr>
          <a:xfrm>
            <a:off x="3063249" y="2069606"/>
            <a:ext cx="1442285" cy="1924546"/>
          </a:xfrm>
          <a:prstGeom prst="rect">
            <a:avLst/>
          </a:prstGeom>
        </p:spPr>
      </p:pic>
      <p:pic>
        <p:nvPicPr>
          <p:cNvPr id="301" name="Picture 301" descr="A close up of a logo&#10;&#10;Description generated with very high confidence">
            <a:extLst>
              <a:ext uri="{FF2B5EF4-FFF2-40B4-BE49-F238E27FC236}">
                <a16:creationId xmlns:a16="http://schemas.microsoft.com/office/drawing/2014/main" id="{D32EE459-E28F-4089-A944-4C8BC5F89079}"/>
              </a:ext>
            </a:extLst>
          </p:cNvPr>
          <p:cNvPicPr>
            <a:picLocks noChangeAspect="1"/>
          </p:cNvPicPr>
          <p:nvPr/>
        </p:nvPicPr>
        <p:blipFill>
          <a:blip r:embed="rId9"/>
          <a:stretch>
            <a:fillRect/>
          </a:stretch>
        </p:blipFill>
        <p:spPr>
          <a:xfrm>
            <a:off x="348479" y="2619070"/>
            <a:ext cx="1386981" cy="1372999"/>
          </a:xfrm>
          <a:prstGeom prst="rect">
            <a:avLst/>
          </a:prstGeom>
        </p:spPr>
      </p:pic>
      <p:pic>
        <p:nvPicPr>
          <p:cNvPr id="304" name="Picture 304" descr="A close up of a sign&#10;&#10;Description generated with very high confidence">
            <a:extLst>
              <a:ext uri="{FF2B5EF4-FFF2-40B4-BE49-F238E27FC236}">
                <a16:creationId xmlns:a16="http://schemas.microsoft.com/office/drawing/2014/main" id="{5710B00C-2A14-4C3E-8F91-11F8FF371ACB}"/>
              </a:ext>
            </a:extLst>
          </p:cNvPr>
          <p:cNvPicPr>
            <a:picLocks noChangeAspect="1"/>
          </p:cNvPicPr>
          <p:nvPr/>
        </p:nvPicPr>
        <p:blipFill>
          <a:blip r:embed="rId10"/>
          <a:stretch>
            <a:fillRect/>
          </a:stretch>
        </p:blipFill>
        <p:spPr>
          <a:xfrm>
            <a:off x="7827766" y="5377496"/>
            <a:ext cx="284916" cy="293382"/>
          </a:xfrm>
          <a:prstGeom prst="rect">
            <a:avLst/>
          </a:prstGeom>
        </p:spPr>
      </p:pic>
      <p:pic>
        <p:nvPicPr>
          <p:cNvPr id="308" name="Picture 308">
            <a:extLst>
              <a:ext uri="{FF2B5EF4-FFF2-40B4-BE49-F238E27FC236}">
                <a16:creationId xmlns:a16="http://schemas.microsoft.com/office/drawing/2014/main" id="{890EF984-E715-43F1-8B3F-5CCE3F87B192}"/>
              </a:ext>
            </a:extLst>
          </p:cNvPr>
          <p:cNvPicPr>
            <a:picLocks noChangeAspect="1"/>
          </p:cNvPicPr>
          <p:nvPr/>
        </p:nvPicPr>
        <p:blipFill>
          <a:blip r:embed="rId11"/>
          <a:stretch>
            <a:fillRect/>
          </a:stretch>
        </p:blipFill>
        <p:spPr>
          <a:xfrm>
            <a:off x="9622933" y="5412615"/>
            <a:ext cx="338202" cy="257728"/>
          </a:xfrm>
          <a:prstGeom prst="rect">
            <a:avLst/>
          </a:prstGeom>
        </p:spPr>
      </p:pic>
      <p:pic>
        <p:nvPicPr>
          <p:cNvPr id="319" name="Picture 312" descr="A close up of a logo&#10;&#10;Description generated with very high confidence">
            <a:extLst>
              <a:ext uri="{FF2B5EF4-FFF2-40B4-BE49-F238E27FC236}">
                <a16:creationId xmlns:a16="http://schemas.microsoft.com/office/drawing/2014/main" id="{87CED0B1-E866-44C3-9F02-57323F2F0159}"/>
              </a:ext>
            </a:extLst>
          </p:cNvPr>
          <p:cNvPicPr>
            <a:picLocks noChangeAspect="1"/>
          </p:cNvPicPr>
          <p:nvPr/>
        </p:nvPicPr>
        <p:blipFill>
          <a:blip r:embed="rId12"/>
          <a:stretch>
            <a:fillRect/>
          </a:stretch>
        </p:blipFill>
        <p:spPr>
          <a:xfrm>
            <a:off x="5468167" y="5381749"/>
            <a:ext cx="323909" cy="316919"/>
          </a:xfrm>
          <a:prstGeom prst="rect">
            <a:avLst/>
          </a:prstGeom>
        </p:spPr>
      </p:pic>
      <p:pic>
        <p:nvPicPr>
          <p:cNvPr id="320" name="Picture 310" descr="A close up of a logo&#10;&#10;Description generated with very high confidence">
            <a:extLst>
              <a:ext uri="{FF2B5EF4-FFF2-40B4-BE49-F238E27FC236}">
                <a16:creationId xmlns:a16="http://schemas.microsoft.com/office/drawing/2014/main" id="{4DB351E7-B6F4-44BA-8026-4874286F7ED7}"/>
              </a:ext>
            </a:extLst>
          </p:cNvPr>
          <p:cNvPicPr>
            <a:picLocks noChangeAspect="1"/>
          </p:cNvPicPr>
          <p:nvPr/>
        </p:nvPicPr>
        <p:blipFill>
          <a:blip r:embed="rId4"/>
          <a:stretch>
            <a:fillRect/>
          </a:stretch>
        </p:blipFill>
        <p:spPr>
          <a:xfrm>
            <a:off x="7424133" y="5380797"/>
            <a:ext cx="350057" cy="343066"/>
          </a:xfrm>
          <a:prstGeom prst="rect">
            <a:avLst/>
          </a:prstGeom>
        </p:spPr>
      </p:pic>
      <p:pic>
        <p:nvPicPr>
          <p:cNvPr id="321" name="Picture 312" descr="A close up of a logo&#10;&#10;Description generated with very high confidence">
            <a:extLst>
              <a:ext uri="{FF2B5EF4-FFF2-40B4-BE49-F238E27FC236}">
                <a16:creationId xmlns:a16="http://schemas.microsoft.com/office/drawing/2014/main" id="{7FCD076C-2E81-4305-8B6E-2BDD2F99777E}"/>
              </a:ext>
            </a:extLst>
          </p:cNvPr>
          <p:cNvPicPr>
            <a:picLocks noChangeAspect="1"/>
          </p:cNvPicPr>
          <p:nvPr/>
        </p:nvPicPr>
        <p:blipFill>
          <a:blip r:embed="rId12"/>
          <a:stretch>
            <a:fillRect/>
          </a:stretch>
        </p:blipFill>
        <p:spPr>
          <a:xfrm>
            <a:off x="7120421" y="5378605"/>
            <a:ext cx="323909" cy="316919"/>
          </a:xfrm>
          <a:prstGeom prst="rect">
            <a:avLst/>
          </a:prstGeom>
        </p:spPr>
      </p:pic>
      <p:pic>
        <p:nvPicPr>
          <p:cNvPr id="27" name="Picture 304" descr="A close up of a sign&#10;&#10;Description generated with very high confidence">
            <a:extLst>
              <a:ext uri="{FF2B5EF4-FFF2-40B4-BE49-F238E27FC236}">
                <a16:creationId xmlns:a16="http://schemas.microsoft.com/office/drawing/2014/main" id="{93EC138F-7E8C-4D2E-AED2-0B7565388FEA}"/>
              </a:ext>
            </a:extLst>
          </p:cNvPr>
          <p:cNvPicPr>
            <a:picLocks noChangeAspect="1"/>
          </p:cNvPicPr>
          <p:nvPr/>
        </p:nvPicPr>
        <p:blipFill>
          <a:blip r:embed="rId10"/>
          <a:stretch>
            <a:fillRect/>
          </a:stretch>
        </p:blipFill>
        <p:spPr>
          <a:xfrm>
            <a:off x="9295906" y="5399509"/>
            <a:ext cx="284916" cy="293382"/>
          </a:xfrm>
          <a:prstGeom prst="rect">
            <a:avLst/>
          </a:prstGeom>
        </p:spPr>
      </p:pic>
      <p:pic>
        <p:nvPicPr>
          <p:cNvPr id="28" name="Picture 310" descr="A close up of a logo&#10;&#10;Description generated with very high confidence">
            <a:extLst>
              <a:ext uri="{FF2B5EF4-FFF2-40B4-BE49-F238E27FC236}">
                <a16:creationId xmlns:a16="http://schemas.microsoft.com/office/drawing/2014/main" id="{1B1736E1-5A5A-47CF-BA65-C26FB4FBCBFE}"/>
              </a:ext>
            </a:extLst>
          </p:cNvPr>
          <p:cNvPicPr>
            <a:picLocks noChangeAspect="1"/>
          </p:cNvPicPr>
          <p:nvPr/>
        </p:nvPicPr>
        <p:blipFill>
          <a:blip r:embed="rId4"/>
          <a:stretch>
            <a:fillRect/>
          </a:stretch>
        </p:blipFill>
        <p:spPr>
          <a:xfrm>
            <a:off x="8886177" y="5347946"/>
            <a:ext cx="350057" cy="343066"/>
          </a:xfrm>
          <a:prstGeom prst="rect">
            <a:avLst/>
          </a:prstGeom>
        </p:spPr>
      </p:pic>
      <p:pic>
        <p:nvPicPr>
          <p:cNvPr id="29" name="Picture 312" descr="A close up of a logo&#10;&#10;Description generated with very high confidence">
            <a:extLst>
              <a:ext uri="{FF2B5EF4-FFF2-40B4-BE49-F238E27FC236}">
                <a16:creationId xmlns:a16="http://schemas.microsoft.com/office/drawing/2014/main" id="{B67DF8D9-0562-4DF9-AB23-C2B3DA81E68A}"/>
              </a:ext>
            </a:extLst>
          </p:cNvPr>
          <p:cNvPicPr>
            <a:picLocks noChangeAspect="1"/>
          </p:cNvPicPr>
          <p:nvPr/>
        </p:nvPicPr>
        <p:blipFill>
          <a:blip r:embed="rId12"/>
          <a:stretch>
            <a:fillRect/>
          </a:stretch>
        </p:blipFill>
        <p:spPr>
          <a:xfrm>
            <a:off x="8564177" y="5364042"/>
            <a:ext cx="323909" cy="316919"/>
          </a:xfrm>
          <a:prstGeom prst="rect">
            <a:avLst/>
          </a:prstGeom>
        </p:spPr>
      </p:pic>
      <p:sp>
        <p:nvSpPr>
          <p:cNvPr id="11" name="TextBox 10">
            <a:extLst>
              <a:ext uri="{FF2B5EF4-FFF2-40B4-BE49-F238E27FC236}">
                <a16:creationId xmlns:a16="http://schemas.microsoft.com/office/drawing/2014/main" id="{46264825-6CE3-4BFC-A78B-075510232200}"/>
              </a:ext>
            </a:extLst>
          </p:cNvPr>
          <p:cNvSpPr txBox="1"/>
          <p:nvPr/>
        </p:nvSpPr>
        <p:spPr>
          <a:xfrm>
            <a:off x="10505813" y="6157519"/>
            <a:ext cx="111433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2F5496"/>
                </a:solidFill>
              </a:rPr>
              <a:t>Source: Ericsson</a:t>
            </a:r>
            <a:endParaRPr lang="en-US" sz="1000">
              <a:solidFill>
                <a:srgbClr val="2F5496"/>
              </a:solidFill>
              <a:cs typeface="Calibri"/>
            </a:endParaRPr>
          </a:p>
        </p:txBody>
      </p:sp>
      <p:pic>
        <p:nvPicPr>
          <p:cNvPr id="4" name="Picture 11" descr="A close up of a logo&#10;&#10;Description generated with very high confidence">
            <a:extLst>
              <a:ext uri="{FF2B5EF4-FFF2-40B4-BE49-F238E27FC236}">
                <a16:creationId xmlns:a16="http://schemas.microsoft.com/office/drawing/2014/main" id="{24D8471A-5F88-4908-B20A-F9152AF39300}"/>
              </a:ext>
            </a:extLst>
          </p:cNvPr>
          <p:cNvPicPr>
            <a:picLocks noChangeAspect="1"/>
          </p:cNvPicPr>
          <p:nvPr/>
        </p:nvPicPr>
        <p:blipFill>
          <a:blip r:embed="rId13"/>
          <a:stretch>
            <a:fillRect/>
          </a:stretch>
        </p:blipFill>
        <p:spPr>
          <a:xfrm>
            <a:off x="9994899" y="5329766"/>
            <a:ext cx="423335" cy="431801"/>
          </a:xfrm>
          <a:prstGeom prst="rect">
            <a:avLst/>
          </a:prstGeom>
        </p:spPr>
      </p:pic>
    </p:spTree>
    <p:extLst>
      <p:ext uri="{BB962C8B-B14F-4D97-AF65-F5344CB8AC3E}">
        <p14:creationId xmlns:p14="http://schemas.microsoft.com/office/powerpoint/2010/main" val="4058302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5CB020-9A34-469B-978B-14718AA83B14}"/>
              </a:ext>
            </a:extLst>
          </p:cNvPr>
          <p:cNvSpPr txBox="1"/>
          <p:nvPr/>
        </p:nvSpPr>
        <p:spPr>
          <a:xfrm>
            <a:off x="10505813" y="6157519"/>
            <a:ext cx="111433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2F5496"/>
                </a:solidFill>
              </a:rPr>
              <a:t>Source: Ericsson</a:t>
            </a:r>
            <a:endParaRPr lang="en-US" sz="1000">
              <a:solidFill>
                <a:srgbClr val="2F5496"/>
              </a:solidFill>
              <a:cs typeface="Calibri"/>
            </a:endParaRPr>
          </a:p>
        </p:txBody>
      </p:sp>
      <p:sp>
        <p:nvSpPr>
          <p:cNvPr id="5" name="Title 4">
            <a:extLst>
              <a:ext uri="{FF2B5EF4-FFF2-40B4-BE49-F238E27FC236}">
                <a16:creationId xmlns:a16="http://schemas.microsoft.com/office/drawing/2014/main" id="{5DED4FAD-26F5-4775-B2D9-11C21FFB9588}"/>
              </a:ext>
            </a:extLst>
          </p:cNvPr>
          <p:cNvSpPr>
            <a:spLocks noGrp="1"/>
          </p:cNvSpPr>
          <p:nvPr>
            <p:ph type="title"/>
          </p:nvPr>
        </p:nvSpPr>
        <p:spPr>
          <a:xfrm>
            <a:off x="838200" y="365125"/>
            <a:ext cx="10515600" cy="1325563"/>
          </a:xfrm>
        </p:spPr>
        <p:txBody>
          <a:bodyPr/>
          <a:lstStyle/>
          <a:p>
            <a:r>
              <a:rPr lang="en-US">
                <a:latin typeface="Arial"/>
                <a:cs typeface="Calibri Light"/>
              </a:rPr>
              <a:t>What is 5G?</a:t>
            </a:r>
            <a:endParaRPr lang="en-US">
              <a:latin typeface="Arial"/>
              <a:cs typeface="Arial"/>
            </a:endParaRPr>
          </a:p>
        </p:txBody>
      </p:sp>
      <p:sp>
        <p:nvSpPr>
          <p:cNvPr id="2" name="TextBox 1">
            <a:extLst>
              <a:ext uri="{FF2B5EF4-FFF2-40B4-BE49-F238E27FC236}">
                <a16:creationId xmlns:a16="http://schemas.microsoft.com/office/drawing/2014/main" id="{446FB797-20BB-404F-8932-EF6214A413C5}"/>
              </a:ext>
            </a:extLst>
          </p:cNvPr>
          <p:cNvSpPr txBox="1"/>
          <p:nvPr/>
        </p:nvSpPr>
        <p:spPr>
          <a:xfrm>
            <a:off x="888715" y="1488040"/>
            <a:ext cx="552578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Arial"/>
                <a:cs typeface="Segoe UI"/>
              </a:rPr>
              <a:t>It is next generation wireless telecommunication technology </a:t>
            </a:r>
            <a:r>
              <a:rPr lang="en-US">
                <a:latin typeface="Arial"/>
                <a:cs typeface="Segoe UI"/>
              </a:rPr>
              <a:t>​</a:t>
            </a:r>
            <a:r>
              <a:rPr lang="en-US" b="1">
                <a:latin typeface="Arial"/>
                <a:cs typeface="Segoe UI"/>
              </a:rPr>
              <a:t>standards </a:t>
            </a:r>
            <a:endParaRPr lang="en-US">
              <a:latin typeface="Calibri" panose="020F0502020204030204"/>
              <a:cs typeface="Calibri" panose="020F0502020204030204"/>
            </a:endParaRPr>
          </a:p>
        </p:txBody>
      </p:sp>
    </p:spTree>
    <p:extLst>
      <p:ext uri="{BB962C8B-B14F-4D97-AF65-F5344CB8AC3E}">
        <p14:creationId xmlns:p14="http://schemas.microsoft.com/office/powerpoint/2010/main" val="541637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5CB020-9A34-469B-978B-14718AA83B14}"/>
              </a:ext>
            </a:extLst>
          </p:cNvPr>
          <p:cNvSpPr txBox="1"/>
          <p:nvPr/>
        </p:nvSpPr>
        <p:spPr>
          <a:xfrm>
            <a:off x="10505813" y="6157519"/>
            <a:ext cx="111433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2F5496"/>
                </a:solidFill>
              </a:rPr>
              <a:t>Source: Ericsson</a:t>
            </a:r>
            <a:endParaRPr lang="en-US" sz="1000">
              <a:solidFill>
                <a:srgbClr val="2F5496"/>
              </a:solidFill>
              <a:cs typeface="Calibri"/>
            </a:endParaRPr>
          </a:p>
        </p:txBody>
      </p:sp>
      <p:sp>
        <p:nvSpPr>
          <p:cNvPr id="5" name="Title 4">
            <a:extLst>
              <a:ext uri="{FF2B5EF4-FFF2-40B4-BE49-F238E27FC236}">
                <a16:creationId xmlns:a16="http://schemas.microsoft.com/office/drawing/2014/main" id="{5DED4FAD-26F5-4775-B2D9-11C21FFB9588}"/>
              </a:ext>
            </a:extLst>
          </p:cNvPr>
          <p:cNvSpPr>
            <a:spLocks noGrp="1"/>
          </p:cNvSpPr>
          <p:nvPr>
            <p:ph type="title"/>
          </p:nvPr>
        </p:nvSpPr>
        <p:spPr>
          <a:xfrm>
            <a:off x="838200" y="365125"/>
            <a:ext cx="10515600" cy="1325563"/>
          </a:xfrm>
        </p:spPr>
        <p:txBody>
          <a:bodyPr/>
          <a:lstStyle/>
          <a:p>
            <a:r>
              <a:rPr lang="en-US">
                <a:latin typeface="Arial"/>
                <a:cs typeface="Calibri Light"/>
              </a:rPr>
              <a:t>What is 5G?</a:t>
            </a:r>
            <a:endParaRPr lang="en-US">
              <a:latin typeface="Arial"/>
              <a:cs typeface="Arial"/>
            </a:endParaRPr>
          </a:p>
        </p:txBody>
      </p:sp>
      <p:sp>
        <p:nvSpPr>
          <p:cNvPr id="11" name="Hexagon 10">
            <a:extLst>
              <a:ext uri="{FF2B5EF4-FFF2-40B4-BE49-F238E27FC236}">
                <a16:creationId xmlns:a16="http://schemas.microsoft.com/office/drawing/2014/main" id="{98A6AAAD-2C5E-407E-89DF-D3F0B94C9723}"/>
              </a:ext>
            </a:extLst>
          </p:cNvPr>
          <p:cNvSpPr/>
          <p:nvPr/>
        </p:nvSpPr>
        <p:spPr>
          <a:xfrm>
            <a:off x="7938650" y="1159839"/>
            <a:ext cx="2285999" cy="1796642"/>
          </a:xfrm>
          <a:prstGeom prst="hexag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solidFill>
                  <a:schemeClr val="bg1"/>
                </a:solidFill>
                <a:latin typeface="Arial"/>
                <a:ea typeface="+mn-lt"/>
                <a:cs typeface="Arial"/>
              </a:rPr>
              <a:t>High</a:t>
            </a:r>
            <a:endParaRPr lang="en-US">
              <a:solidFill>
                <a:schemeClr val="bg1"/>
              </a:solidFill>
              <a:ea typeface="+mn-lt"/>
              <a:cs typeface="+mn-lt"/>
            </a:endParaRPr>
          </a:p>
          <a:p>
            <a:pPr algn="ctr"/>
            <a:r>
              <a:rPr lang="en-US">
                <a:solidFill>
                  <a:schemeClr val="bg1"/>
                </a:solidFill>
                <a:latin typeface="Arial"/>
                <a:cs typeface="Arial"/>
              </a:rPr>
              <a:t>Bandwidth</a:t>
            </a:r>
            <a:endParaRPr lang="en-US">
              <a:solidFill>
                <a:schemeClr val="bg1"/>
              </a:solidFill>
              <a:ea typeface="+mn-lt"/>
              <a:cs typeface="Arial"/>
            </a:endParaRPr>
          </a:p>
          <a:p>
            <a:pPr algn="ctr"/>
            <a:r>
              <a:rPr lang="en-US">
                <a:ea typeface="+mn-lt"/>
                <a:cs typeface="+mn-lt"/>
              </a:rPr>
              <a:t>(</a:t>
            </a:r>
            <a:r>
              <a:rPr lang="en-US">
                <a:solidFill>
                  <a:schemeClr val="bg1"/>
                </a:solidFill>
                <a:latin typeface="Calibri"/>
                <a:cs typeface="Calibri"/>
              </a:rPr>
              <a:t>Up to </a:t>
            </a:r>
            <a:r>
              <a:rPr lang="en-US">
                <a:solidFill>
                  <a:schemeClr val="bg1"/>
                </a:solidFill>
                <a:latin typeface="Arial"/>
                <a:cs typeface="Arial"/>
              </a:rPr>
              <a:t>1000x</a:t>
            </a:r>
            <a:r>
              <a:rPr lang="en-US">
                <a:ea typeface="+mn-lt"/>
                <a:cs typeface="+mn-lt"/>
              </a:rPr>
              <a:t>)</a:t>
            </a:r>
          </a:p>
        </p:txBody>
      </p:sp>
      <p:sp>
        <p:nvSpPr>
          <p:cNvPr id="17" name="Hexagon 16">
            <a:extLst>
              <a:ext uri="{FF2B5EF4-FFF2-40B4-BE49-F238E27FC236}">
                <a16:creationId xmlns:a16="http://schemas.microsoft.com/office/drawing/2014/main" id="{65CC341D-1E97-4F8A-993A-BD6E5D64CF8D}"/>
              </a:ext>
            </a:extLst>
          </p:cNvPr>
          <p:cNvSpPr/>
          <p:nvPr/>
        </p:nvSpPr>
        <p:spPr>
          <a:xfrm>
            <a:off x="9772245" y="2060934"/>
            <a:ext cx="2285999" cy="1796642"/>
          </a:xfrm>
          <a:prstGeom prst="hexag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atin typeface="Arial"/>
                <a:ea typeface="+mn-lt"/>
                <a:cs typeface="+mn-lt"/>
              </a:rPr>
              <a:t>Up to </a:t>
            </a:r>
            <a:endParaRPr lang="en-US"/>
          </a:p>
          <a:p>
            <a:pPr algn="ctr"/>
            <a:r>
              <a:rPr lang="en-US">
                <a:latin typeface="Arial"/>
                <a:ea typeface="+mn-lt"/>
                <a:cs typeface="+mn-lt"/>
              </a:rPr>
              <a:t>10x - 100x</a:t>
            </a:r>
            <a:endParaRPr lang="en-US"/>
          </a:p>
          <a:p>
            <a:pPr algn="ctr"/>
            <a:r>
              <a:rPr lang="en-US">
                <a:latin typeface="Arial"/>
                <a:ea typeface="+mn-lt"/>
                <a:cs typeface="Arial"/>
              </a:rPr>
              <a:t>Data </a:t>
            </a:r>
            <a:r>
              <a:rPr lang="en-US">
                <a:latin typeface="Arial"/>
                <a:cs typeface="Arial"/>
              </a:rPr>
              <a:t>Rates</a:t>
            </a:r>
          </a:p>
          <a:p>
            <a:pPr algn="ctr"/>
            <a:r>
              <a:rPr lang="en-US">
                <a:latin typeface="Arial"/>
                <a:cs typeface="Arial"/>
              </a:rPr>
              <a:t>(1 - 20 Gbps)</a:t>
            </a:r>
          </a:p>
        </p:txBody>
      </p:sp>
      <p:sp>
        <p:nvSpPr>
          <p:cNvPr id="7" name="TextBox 1">
            <a:extLst>
              <a:ext uri="{FF2B5EF4-FFF2-40B4-BE49-F238E27FC236}">
                <a16:creationId xmlns:a16="http://schemas.microsoft.com/office/drawing/2014/main" id="{931D5206-7CAC-4565-83B2-FD971D8BF559}"/>
              </a:ext>
            </a:extLst>
          </p:cNvPr>
          <p:cNvSpPr txBox="1"/>
          <p:nvPr/>
        </p:nvSpPr>
        <p:spPr>
          <a:xfrm>
            <a:off x="888715" y="1488040"/>
            <a:ext cx="552578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Arial"/>
                <a:cs typeface="Segoe UI"/>
              </a:rPr>
              <a:t>It is next generation wireless telecommunication technology </a:t>
            </a:r>
            <a:r>
              <a:rPr lang="en-US">
                <a:latin typeface="Arial"/>
                <a:cs typeface="Segoe UI"/>
              </a:rPr>
              <a:t>​</a:t>
            </a:r>
            <a:r>
              <a:rPr lang="en-US" b="1">
                <a:latin typeface="Arial"/>
                <a:cs typeface="Segoe UI"/>
              </a:rPr>
              <a:t>standards </a:t>
            </a:r>
            <a:endParaRPr lang="en-US">
              <a:latin typeface="Calibri" panose="020F0502020204030204"/>
              <a:cs typeface="Calibri" panose="020F0502020204030204"/>
            </a:endParaRPr>
          </a:p>
        </p:txBody>
      </p:sp>
    </p:spTree>
    <p:extLst>
      <p:ext uri="{BB962C8B-B14F-4D97-AF65-F5344CB8AC3E}">
        <p14:creationId xmlns:p14="http://schemas.microsoft.com/office/powerpoint/2010/main" val="2799748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5CB020-9A34-469B-978B-14718AA83B14}"/>
              </a:ext>
            </a:extLst>
          </p:cNvPr>
          <p:cNvSpPr txBox="1"/>
          <p:nvPr/>
        </p:nvSpPr>
        <p:spPr>
          <a:xfrm>
            <a:off x="10505813" y="6157519"/>
            <a:ext cx="111433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2F5496"/>
                </a:solidFill>
              </a:rPr>
              <a:t>Source: Ericsson</a:t>
            </a:r>
            <a:endParaRPr lang="en-US" sz="1000">
              <a:solidFill>
                <a:srgbClr val="2F5496"/>
              </a:solidFill>
              <a:cs typeface="Calibri"/>
            </a:endParaRPr>
          </a:p>
        </p:txBody>
      </p:sp>
      <p:sp>
        <p:nvSpPr>
          <p:cNvPr id="5" name="Title 4">
            <a:extLst>
              <a:ext uri="{FF2B5EF4-FFF2-40B4-BE49-F238E27FC236}">
                <a16:creationId xmlns:a16="http://schemas.microsoft.com/office/drawing/2014/main" id="{5DED4FAD-26F5-4775-B2D9-11C21FFB9588}"/>
              </a:ext>
            </a:extLst>
          </p:cNvPr>
          <p:cNvSpPr>
            <a:spLocks noGrp="1"/>
          </p:cNvSpPr>
          <p:nvPr>
            <p:ph type="title"/>
          </p:nvPr>
        </p:nvSpPr>
        <p:spPr>
          <a:xfrm>
            <a:off x="838200" y="365125"/>
            <a:ext cx="10515600" cy="1325563"/>
          </a:xfrm>
        </p:spPr>
        <p:txBody>
          <a:bodyPr/>
          <a:lstStyle/>
          <a:p>
            <a:r>
              <a:rPr lang="en-US">
                <a:latin typeface="Arial"/>
                <a:cs typeface="Calibri Light"/>
              </a:rPr>
              <a:t>What is 5G?</a:t>
            </a:r>
            <a:endParaRPr lang="en-US">
              <a:latin typeface="Arial"/>
              <a:cs typeface="Arial"/>
            </a:endParaRPr>
          </a:p>
        </p:txBody>
      </p:sp>
      <p:sp>
        <p:nvSpPr>
          <p:cNvPr id="11" name="Hexagon 10">
            <a:extLst>
              <a:ext uri="{FF2B5EF4-FFF2-40B4-BE49-F238E27FC236}">
                <a16:creationId xmlns:a16="http://schemas.microsoft.com/office/drawing/2014/main" id="{98A6AAAD-2C5E-407E-89DF-D3F0B94C9723}"/>
              </a:ext>
            </a:extLst>
          </p:cNvPr>
          <p:cNvSpPr/>
          <p:nvPr/>
        </p:nvSpPr>
        <p:spPr>
          <a:xfrm>
            <a:off x="7938650" y="1159839"/>
            <a:ext cx="2285999" cy="1796642"/>
          </a:xfrm>
          <a:prstGeom prst="hexag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solidFill>
                  <a:schemeClr val="bg1"/>
                </a:solidFill>
                <a:latin typeface="Arial"/>
                <a:ea typeface="+mn-lt"/>
                <a:cs typeface="Arial"/>
              </a:rPr>
              <a:t>High</a:t>
            </a:r>
            <a:endParaRPr lang="en-US">
              <a:solidFill>
                <a:schemeClr val="bg1"/>
              </a:solidFill>
              <a:ea typeface="+mn-lt"/>
              <a:cs typeface="+mn-lt"/>
            </a:endParaRPr>
          </a:p>
          <a:p>
            <a:pPr algn="ctr"/>
            <a:r>
              <a:rPr lang="en-US">
                <a:solidFill>
                  <a:schemeClr val="bg1"/>
                </a:solidFill>
                <a:latin typeface="Arial"/>
                <a:cs typeface="Arial"/>
              </a:rPr>
              <a:t>Bandwidth</a:t>
            </a:r>
            <a:endParaRPr lang="en-US">
              <a:solidFill>
                <a:schemeClr val="bg1"/>
              </a:solidFill>
              <a:ea typeface="+mn-lt"/>
              <a:cs typeface="Arial"/>
            </a:endParaRPr>
          </a:p>
          <a:p>
            <a:pPr algn="ctr"/>
            <a:r>
              <a:rPr lang="en-US">
                <a:ea typeface="+mn-lt"/>
                <a:cs typeface="+mn-lt"/>
              </a:rPr>
              <a:t>(</a:t>
            </a:r>
            <a:r>
              <a:rPr lang="en-US">
                <a:solidFill>
                  <a:schemeClr val="bg1"/>
                </a:solidFill>
                <a:latin typeface="Calibri"/>
                <a:cs typeface="Calibri"/>
              </a:rPr>
              <a:t>Up to </a:t>
            </a:r>
            <a:r>
              <a:rPr lang="en-US">
                <a:solidFill>
                  <a:schemeClr val="bg1"/>
                </a:solidFill>
                <a:latin typeface="Arial"/>
                <a:cs typeface="Arial"/>
              </a:rPr>
              <a:t>1000x</a:t>
            </a:r>
            <a:r>
              <a:rPr lang="en-US">
                <a:ea typeface="+mn-lt"/>
                <a:cs typeface="+mn-lt"/>
              </a:rPr>
              <a:t>)</a:t>
            </a:r>
          </a:p>
        </p:txBody>
      </p:sp>
      <p:sp>
        <p:nvSpPr>
          <p:cNvPr id="17" name="Hexagon 16">
            <a:extLst>
              <a:ext uri="{FF2B5EF4-FFF2-40B4-BE49-F238E27FC236}">
                <a16:creationId xmlns:a16="http://schemas.microsoft.com/office/drawing/2014/main" id="{65CC341D-1E97-4F8A-993A-BD6E5D64CF8D}"/>
              </a:ext>
            </a:extLst>
          </p:cNvPr>
          <p:cNvSpPr/>
          <p:nvPr/>
        </p:nvSpPr>
        <p:spPr>
          <a:xfrm>
            <a:off x="9772245" y="2060934"/>
            <a:ext cx="2285999" cy="1796642"/>
          </a:xfrm>
          <a:prstGeom prst="hexag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atin typeface="Arial"/>
                <a:ea typeface="+mn-lt"/>
                <a:cs typeface="+mn-lt"/>
              </a:rPr>
              <a:t>Up to </a:t>
            </a:r>
            <a:endParaRPr lang="en-US"/>
          </a:p>
          <a:p>
            <a:pPr algn="ctr"/>
            <a:r>
              <a:rPr lang="en-US">
                <a:latin typeface="Arial"/>
                <a:ea typeface="+mn-lt"/>
                <a:cs typeface="+mn-lt"/>
              </a:rPr>
              <a:t>10x - 100x</a:t>
            </a:r>
            <a:endParaRPr lang="en-US"/>
          </a:p>
          <a:p>
            <a:pPr algn="ctr"/>
            <a:r>
              <a:rPr lang="en-US">
                <a:latin typeface="Arial"/>
                <a:ea typeface="+mn-lt"/>
                <a:cs typeface="Arial"/>
              </a:rPr>
              <a:t>Data </a:t>
            </a:r>
            <a:r>
              <a:rPr lang="en-US">
                <a:latin typeface="Arial"/>
                <a:cs typeface="Arial"/>
              </a:rPr>
              <a:t>Rates</a:t>
            </a:r>
          </a:p>
          <a:p>
            <a:pPr algn="ctr"/>
            <a:r>
              <a:rPr lang="en-US">
                <a:latin typeface="Arial"/>
                <a:cs typeface="Arial"/>
              </a:rPr>
              <a:t>(1 - 20 Gbps)</a:t>
            </a:r>
          </a:p>
        </p:txBody>
      </p:sp>
      <p:sp>
        <p:nvSpPr>
          <p:cNvPr id="27" name="Hexagon 26">
            <a:extLst>
              <a:ext uri="{FF2B5EF4-FFF2-40B4-BE49-F238E27FC236}">
                <a16:creationId xmlns:a16="http://schemas.microsoft.com/office/drawing/2014/main" id="{F1CCFCCF-6F22-43E8-BBD6-9A3B2E879FF2}"/>
              </a:ext>
            </a:extLst>
          </p:cNvPr>
          <p:cNvSpPr/>
          <p:nvPr/>
        </p:nvSpPr>
        <p:spPr>
          <a:xfrm>
            <a:off x="7939669" y="2961310"/>
            <a:ext cx="2285999" cy="1796642"/>
          </a:xfrm>
          <a:prstGeom prst="hexag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atin typeface="Arial"/>
              </a:rPr>
              <a:t>Ultra-Low </a:t>
            </a:r>
            <a:endParaRPr lang="en-US">
              <a:latin typeface="Calibri" panose="020F0502020204030204"/>
              <a:cs typeface="Calibri" panose="020F0502020204030204"/>
            </a:endParaRPr>
          </a:p>
          <a:p>
            <a:pPr algn="ctr"/>
            <a:r>
              <a:rPr lang="en-US">
                <a:latin typeface="Arial"/>
                <a:cs typeface="Arial"/>
              </a:rPr>
              <a:t>Latency</a:t>
            </a:r>
          </a:p>
          <a:p>
            <a:pPr algn="ctr"/>
            <a:r>
              <a:rPr lang="en-US">
                <a:latin typeface="Arial"/>
                <a:cs typeface="Arial"/>
              </a:rPr>
              <a:t>(1 - 10 </a:t>
            </a:r>
            <a:r>
              <a:rPr lang="en-US" err="1">
                <a:latin typeface="Arial"/>
                <a:cs typeface="Arial"/>
              </a:rPr>
              <a:t>ms</a:t>
            </a:r>
            <a:r>
              <a:rPr lang="en-US">
                <a:latin typeface="Arial"/>
                <a:cs typeface="Arial"/>
              </a:rPr>
              <a:t>)</a:t>
            </a:r>
          </a:p>
        </p:txBody>
      </p:sp>
      <p:sp>
        <p:nvSpPr>
          <p:cNvPr id="31" name="Hexagon 30">
            <a:extLst>
              <a:ext uri="{FF2B5EF4-FFF2-40B4-BE49-F238E27FC236}">
                <a16:creationId xmlns:a16="http://schemas.microsoft.com/office/drawing/2014/main" id="{B9776EFB-4394-40B3-9514-8A5FB7E0ABAB}"/>
              </a:ext>
            </a:extLst>
          </p:cNvPr>
          <p:cNvSpPr/>
          <p:nvPr/>
        </p:nvSpPr>
        <p:spPr>
          <a:xfrm>
            <a:off x="9774052" y="3855950"/>
            <a:ext cx="2285999" cy="1796642"/>
          </a:xfrm>
          <a:prstGeom prst="hexag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atin typeface="Arial"/>
              </a:rPr>
              <a:t>High Reliability</a:t>
            </a:r>
          </a:p>
          <a:p>
            <a:pPr algn="ctr"/>
            <a:r>
              <a:rPr lang="en-US">
                <a:latin typeface="Arial"/>
                <a:cs typeface="Arial"/>
              </a:rPr>
              <a:t>(99.999 %)</a:t>
            </a:r>
          </a:p>
        </p:txBody>
      </p:sp>
      <p:sp>
        <p:nvSpPr>
          <p:cNvPr id="2" name="TextBox 1">
            <a:extLst>
              <a:ext uri="{FF2B5EF4-FFF2-40B4-BE49-F238E27FC236}">
                <a16:creationId xmlns:a16="http://schemas.microsoft.com/office/drawing/2014/main" id="{291E2BAE-2B4C-4B47-BA03-54410B4FC3EF}"/>
              </a:ext>
            </a:extLst>
          </p:cNvPr>
          <p:cNvSpPr txBox="1"/>
          <p:nvPr/>
        </p:nvSpPr>
        <p:spPr>
          <a:xfrm>
            <a:off x="888715" y="1488040"/>
            <a:ext cx="552578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Arial"/>
                <a:cs typeface="Segoe UI"/>
              </a:rPr>
              <a:t>It is next generation wireless telecommunication technology </a:t>
            </a:r>
            <a:r>
              <a:rPr lang="en-US">
                <a:latin typeface="Arial"/>
                <a:cs typeface="Segoe UI"/>
              </a:rPr>
              <a:t>​</a:t>
            </a:r>
            <a:r>
              <a:rPr lang="en-US" b="1">
                <a:latin typeface="Arial"/>
                <a:cs typeface="Segoe UI"/>
              </a:rPr>
              <a:t>standards </a:t>
            </a:r>
            <a:endParaRPr lang="en-US">
              <a:latin typeface="Calibri" panose="020F0502020204030204"/>
              <a:cs typeface="Calibri" panose="020F0502020204030204"/>
            </a:endParaRPr>
          </a:p>
        </p:txBody>
      </p:sp>
    </p:spTree>
    <p:extLst>
      <p:ext uri="{BB962C8B-B14F-4D97-AF65-F5344CB8AC3E}">
        <p14:creationId xmlns:p14="http://schemas.microsoft.com/office/powerpoint/2010/main" val="1543721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5CB020-9A34-469B-978B-14718AA83B14}"/>
              </a:ext>
            </a:extLst>
          </p:cNvPr>
          <p:cNvSpPr txBox="1"/>
          <p:nvPr/>
        </p:nvSpPr>
        <p:spPr>
          <a:xfrm>
            <a:off x="10505813" y="6157519"/>
            <a:ext cx="111433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2F5496"/>
                </a:solidFill>
              </a:rPr>
              <a:t>Source: Ericsson</a:t>
            </a:r>
            <a:endParaRPr lang="en-US" sz="1000">
              <a:solidFill>
                <a:srgbClr val="2F5496"/>
              </a:solidFill>
              <a:cs typeface="Calibri"/>
            </a:endParaRPr>
          </a:p>
        </p:txBody>
      </p:sp>
      <p:sp>
        <p:nvSpPr>
          <p:cNvPr id="5" name="Title 4">
            <a:extLst>
              <a:ext uri="{FF2B5EF4-FFF2-40B4-BE49-F238E27FC236}">
                <a16:creationId xmlns:a16="http://schemas.microsoft.com/office/drawing/2014/main" id="{5DED4FAD-26F5-4775-B2D9-11C21FFB9588}"/>
              </a:ext>
            </a:extLst>
          </p:cNvPr>
          <p:cNvSpPr>
            <a:spLocks noGrp="1"/>
          </p:cNvSpPr>
          <p:nvPr>
            <p:ph type="title"/>
          </p:nvPr>
        </p:nvSpPr>
        <p:spPr>
          <a:xfrm>
            <a:off x="838200" y="365125"/>
            <a:ext cx="10515600" cy="1325563"/>
          </a:xfrm>
        </p:spPr>
        <p:txBody>
          <a:bodyPr/>
          <a:lstStyle/>
          <a:p>
            <a:r>
              <a:rPr lang="en-US">
                <a:latin typeface="Arial"/>
                <a:cs typeface="Calibri Light"/>
              </a:rPr>
              <a:t>What is 5G?</a:t>
            </a:r>
            <a:endParaRPr lang="en-US">
              <a:latin typeface="Arial"/>
              <a:cs typeface="Arial"/>
            </a:endParaRPr>
          </a:p>
        </p:txBody>
      </p:sp>
      <p:sp>
        <p:nvSpPr>
          <p:cNvPr id="11" name="Hexagon 10">
            <a:extLst>
              <a:ext uri="{FF2B5EF4-FFF2-40B4-BE49-F238E27FC236}">
                <a16:creationId xmlns:a16="http://schemas.microsoft.com/office/drawing/2014/main" id="{98A6AAAD-2C5E-407E-89DF-D3F0B94C9723}"/>
              </a:ext>
            </a:extLst>
          </p:cNvPr>
          <p:cNvSpPr/>
          <p:nvPr/>
        </p:nvSpPr>
        <p:spPr>
          <a:xfrm>
            <a:off x="7938650" y="1159839"/>
            <a:ext cx="2285999" cy="1796642"/>
          </a:xfrm>
          <a:prstGeom prst="hexag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rtl="0"/>
            <a:r>
              <a:rPr lang="en-US">
                <a:solidFill>
                  <a:schemeClr val="bg1"/>
                </a:solidFill>
                <a:latin typeface="Arial"/>
                <a:ea typeface="Segoe UI"/>
                <a:cs typeface="Segoe UI"/>
              </a:rPr>
              <a:t>​High</a:t>
            </a:r>
          </a:p>
          <a:p>
            <a:pPr algn="ctr"/>
            <a:r>
              <a:rPr lang="en-US">
                <a:solidFill>
                  <a:schemeClr val="bg1"/>
                </a:solidFill>
                <a:latin typeface="Arial"/>
                <a:cs typeface="Segoe UI"/>
              </a:rPr>
              <a:t>Bandwidth</a:t>
            </a:r>
          </a:p>
          <a:p>
            <a:pPr algn="ctr"/>
            <a:r>
              <a:rPr lang="en-US">
                <a:cs typeface="Calibri"/>
              </a:rPr>
              <a:t>(</a:t>
            </a:r>
            <a:r>
              <a:rPr lang="en-US">
                <a:solidFill>
                  <a:schemeClr val="bg1"/>
                </a:solidFill>
                <a:latin typeface="Calibri"/>
                <a:cs typeface="Calibri"/>
              </a:rPr>
              <a:t>Up to </a:t>
            </a:r>
            <a:r>
              <a:rPr lang="en-US">
                <a:solidFill>
                  <a:schemeClr val="bg1"/>
                </a:solidFill>
                <a:latin typeface="Arial"/>
                <a:cs typeface="Arial"/>
              </a:rPr>
              <a:t>1000x</a:t>
            </a:r>
            <a:r>
              <a:rPr lang="en-US">
                <a:cs typeface="Calibri"/>
              </a:rPr>
              <a:t>)</a:t>
            </a:r>
            <a:endParaRPr lang="en-US"/>
          </a:p>
        </p:txBody>
      </p:sp>
      <p:sp>
        <p:nvSpPr>
          <p:cNvPr id="17" name="Hexagon 16">
            <a:extLst>
              <a:ext uri="{FF2B5EF4-FFF2-40B4-BE49-F238E27FC236}">
                <a16:creationId xmlns:a16="http://schemas.microsoft.com/office/drawing/2014/main" id="{65CC341D-1E97-4F8A-993A-BD6E5D64CF8D}"/>
              </a:ext>
            </a:extLst>
          </p:cNvPr>
          <p:cNvSpPr/>
          <p:nvPr/>
        </p:nvSpPr>
        <p:spPr>
          <a:xfrm>
            <a:off x="9772245" y="2060934"/>
            <a:ext cx="2285999" cy="1796642"/>
          </a:xfrm>
          <a:prstGeom prst="hexag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atin typeface="Arial"/>
                <a:ea typeface="+mn-lt"/>
                <a:cs typeface="Arial"/>
              </a:rPr>
              <a:t>Up to </a:t>
            </a:r>
            <a:endParaRPr lang="en-US">
              <a:ea typeface="+mn-lt"/>
              <a:cs typeface="+mn-lt"/>
            </a:endParaRPr>
          </a:p>
          <a:p>
            <a:pPr algn="ctr"/>
            <a:r>
              <a:rPr lang="en-US">
                <a:latin typeface="Arial"/>
                <a:ea typeface="+mn-lt"/>
                <a:cs typeface="Arial"/>
              </a:rPr>
              <a:t>10x - </a:t>
            </a:r>
            <a:r>
              <a:rPr lang="en-US">
                <a:latin typeface="Arial"/>
                <a:cs typeface="Arial"/>
              </a:rPr>
              <a:t>100x</a:t>
            </a:r>
            <a:endParaRPr lang="en-US">
              <a:ea typeface="+mn-lt"/>
              <a:cs typeface="+mn-lt"/>
            </a:endParaRPr>
          </a:p>
          <a:p>
            <a:pPr algn="ctr"/>
            <a:r>
              <a:rPr lang="en-US">
                <a:latin typeface="Arial"/>
                <a:ea typeface="+mn-lt"/>
                <a:cs typeface="Arial"/>
              </a:rPr>
              <a:t>Data</a:t>
            </a:r>
            <a:r>
              <a:rPr lang="en-US">
                <a:latin typeface="Arial"/>
                <a:cs typeface="Arial"/>
              </a:rPr>
              <a:t> Rates</a:t>
            </a:r>
            <a:endParaRPr lang="en-US">
              <a:ea typeface="+mn-lt"/>
              <a:cs typeface="+mn-lt"/>
            </a:endParaRPr>
          </a:p>
          <a:p>
            <a:pPr algn="ctr"/>
            <a:r>
              <a:rPr lang="en-US">
                <a:latin typeface="Arial"/>
                <a:cs typeface="Arial"/>
              </a:rPr>
              <a:t>(1 - 20 Gbps)</a:t>
            </a:r>
            <a:endParaRPr lang="en-US">
              <a:ea typeface="+mn-lt"/>
              <a:cs typeface="+mn-lt"/>
            </a:endParaRPr>
          </a:p>
        </p:txBody>
      </p:sp>
      <p:sp>
        <p:nvSpPr>
          <p:cNvPr id="27" name="Hexagon 26">
            <a:extLst>
              <a:ext uri="{FF2B5EF4-FFF2-40B4-BE49-F238E27FC236}">
                <a16:creationId xmlns:a16="http://schemas.microsoft.com/office/drawing/2014/main" id="{F1CCFCCF-6F22-43E8-BBD6-9A3B2E879FF2}"/>
              </a:ext>
            </a:extLst>
          </p:cNvPr>
          <p:cNvSpPr/>
          <p:nvPr/>
        </p:nvSpPr>
        <p:spPr>
          <a:xfrm>
            <a:off x="7939669" y="2961310"/>
            <a:ext cx="2285999" cy="1796642"/>
          </a:xfrm>
          <a:prstGeom prst="hexag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atin typeface="Arial"/>
              </a:rPr>
              <a:t>Ultra-Low </a:t>
            </a:r>
            <a:endParaRPr lang="en-US">
              <a:latin typeface="Calibri" panose="020F0502020204030204"/>
              <a:cs typeface="Calibri" panose="020F0502020204030204"/>
            </a:endParaRPr>
          </a:p>
          <a:p>
            <a:pPr algn="ctr"/>
            <a:r>
              <a:rPr lang="en-US">
                <a:latin typeface="Arial"/>
                <a:cs typeface="Arial"/>
              </a:rPr>
              <a:t>Latency</a:t>
            </a:r>
          </a:p>
          <a:p>
            <a:pPr algn="ctr"/>
            <a:r>
              <a:rPr lang="en-US">
                <a:latin typeface="Arial"/>
                <a:cs typeface="Arial"/>
              </a:rPr>
              <a:t>(1 - 10 </a:t>
            </a:r>
            <a:r>
              <a:rPr lang="en-US" err="1">
                <a:latin typeface="Arial"/>
                <a:cs typeface="Arial"/>
              </a:rPr>
              <a:t>ms</a:t>
            </a:r>
            <a:r>
              <a:rPr lang="en-US">
                <a:latin typeface="Arial"/>
                <a:cs typeface="Arial"/>
              </a:rPr>
              <a:t>)</a:t>
            </a:r>
          </a:p>
        </p:txBody>
      </p:sp>
      <p:sp>
        <p:nvSpPr>
          <p:cNvPr id="31" name="Hexagon 30">
            <a:extLst>
              <a:ext uri="{FF2B5EF4-FFF2-40B4-BE49-F238E27FC236}">
                <a16:creationId xmlns:a16="http://schemas.microsoft.com/office/drawing/2014/main" id="{B9776EFB-4394-40B3-9514-8A5FB7E0ABAB}"/>
              </a:ext>
            </a:extLst>
          </p:cNvPr>
          <p:cNvSpPr/>
          <p:nvPr/>
        </p:nvSpPr>
        <p:spPr>
          <a:xfrm>
            <a:off x="9774052" y="3855950"/>
            <a:ext cx="2285999" cy="1796642"/>
          </a:xfrm>
          <a:prstGeom prst="hexag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atin typeface="Arial"/>
              </a:rPr>
              <a:t>High Reliability</a:t>
            </a:r>
          </a:p>
          <a:p>
            <a:pPr algn="ctr"/>
            <a:r>
              <a:rPr lang="en-US">
                <a:latin typeface="Arial"/>
                <a:cs typeface="Arial"/>
              </a:rPr>
              <a:t>(99.999 %)</a:t>
            </a:r>
          </a:p>
        </p:txBody>
      </p:sp>
      <p:sp>
        <p:nvSpPr>
          <p:cNvPr id="33" name="Hexagon 32">
            <a:extLst>
              <a:ext uri="{FF2B5EF4-FFF2-40B4-BE49-F238E27FC236}">
                <a16:creationId xmlns:a16="http://schemas.microsoft.com/office/drawing/2014/main" id="{A5037435-48A6-41AC-8162-7B9CEDFC8442}"/>
              </a:ext>
            </a:extLst>
          </p:cNvPr>
          <p:cNvSpPr/>
          <p:nvPr/>
        </p:nvSpPr>
        <p:spPr>
          <a:xfrm>
            <a:off x="6085966" y="2049525"/>
            <a:ext cx="2285999" cy="1796642"/>
          </a:xfrm>
          <a:prstGeom prst="hexag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atin typeface="Arial"/>
                <a:ea typeface="+mn-lt"/>
                <a:cs typeface="Arial"/>
              </a:rPr>
              <a:t>Up to </a:t>
            </a:r>
            <a:endParaRPr lang="en-US">
              <a:latin typeface="Calibri" panose="020F0502020204030204"/>
              <a:ea typeface="+mn-lt"/>
              <a:cs typeface="Calibri" panose="020F0502020204030204"/>
            </a:endParaRPr>
          </a:p>
          <a:p>
            <a:pPr algn="ctr"/>
            <a:r>
              <a:rPr lang="en-US">
                <a:latin typeface="Arial"/>
                <a:ea typeface="+mn-lt"/>
                <a:cs typeface="Arial"/>
              </a:rPr>
              <a:t>10x - 100x </a:t>
            </a:r>
            <a:endParaRPr lang="en-US">
              <a:cs typeface="Calibri"/>
            </a:endParaRPr>
          </a:p>
          <a:p>
            <a:pPr algn="ctr"/>
            <a:r>
              <a:rPr lang="en-US">
                <a:latin typeface="Arial"/>
                <a:ea typeface="+mn-lt"/>
                <a:cs typeface="+mn-lt"/>
              </a:rPr>
              <a:t>Connected </a:t>
            </a:r>
          </a:p>
          <a:p>
            <a:pPr algn="ctr"/>
            <a:r>
              <a:rPr lang="en-US">
                <a:latin typeface="Arial"/>
                <a:ea typeface="+mn-lt"/>
                <a:cs typeface="+mn-lt"/>
              </a:rPr>
              <a:t>Devices</a:t>
            </a:r>
            <a:endParaRPr lang="en-US">
              <a:latin typeface="Arial"/>
              <a:cs typeface="Calibri"/>
            </a:endParaRPr>
          </a:p>
        </p:txBody>
      </p:sp>
      <p:sp>
        <p:nvSpPr>
          <p:cNvPr id="2" name="TextBox 1">
            <a:extLst>
              <a:ext uri="{FF2B5EF4-FFF2-40B4-BE49-F238E27FC236}">
                <a16:creationId xmlns:a16="http://schemas.microsoft.com/office/drawing/2014/main" id="{8E0F83F3-2A5D-484C-A92F-655D7E3EE37E}"/>
              </a:ext>
            </a:extLst>
          </p:cNvPr>
          <p:cNvSpPr txBox="1"/>
          <p:nvPr/>
        </p:nvSpPr>
        <p:spPr>
          <a:xfrm>
            <a:off x="888715" y="1488040"/>
            <a:ext cx="552578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Arial"/>
                <a:cs typeface="Segoe UI"/>
              </a:rPr>
              <a:t>It is next generation wireless telecommunication technology </a:t>
            </a:r>
            <a:r>
              <a:rPr lang="en-US">
                <a:latin typeface="Arial"/>
                <a:cs typeface="Segoe UI"/>
              </a:rPr>
              <a:t>​</a:t>
            </a:r>
            <a:r>
              <a:rPr lang="en-US" b="1">
                <a:latin typeface="Arial"/>
                <a:cs typeface="Segoe UI"/>
              </a:rPr>
              <a:t>standards </a:t>
            </a:r>
            <a:endParaRPr lang="en-US">
              <a:latin typeface="Calibri" panose="020F0502020204030204"/>
              <a:cs typeface="Calibri" panose="020F0502020204030204"/>
            </a:endParaRPr>
          </a:p>
        </p:txBody>
      </p:sp>
    </p:spTree>
    <p:extLst>
      <p:ext uri="{BB962C8B-B14F-4D97-AF65-F5344CB8AC3E}">
        <p14:creationId xmlns:p14="http://schemas.microsoft.com/office/powerpoint/2010/main" val="1394503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5CB020-9A34-469B-978B-14718AA83B14}"/>
              </a:ext>
            </a:extLst>
          </p:cNvPr>
          <p:cNvSpPr txBox="1"/>
          <p:nvPr/>
        </p:nvSpPr>
        <p:spPr>
          <a:xfrm>
            <a:off x="10505813" y="6157519"/>
            <a:ext cx="111433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2F5496"/>
                </a:solidFill>
              </a:rPr>
              <a:t>Source: Ericsson</a:t>
            </a:r>
            <a:endParaRPr lang="en-US" sz="1000">
              <a:solidFill>
                <a:srgbClr val="2F5496"/>
              </a:solidFill>
              <a:cs typeface="Calibri"/>
            </a:endParaRPr>
          </a:p>
        </p:txBody>
      </p:sp>
      <p:sp>
        <p:nvSpPr>
          <p:cNvPr id="5" name="Title 4">
            <a:extLst>
              <a:ext uri="{FF2B5EF4-FFF2-40B4-BE49-F238E27FC236}">
                <a16:creationId xmlns:a16="http://schemas.microsoft.com/office/drawing/2014/main" id="{5DED4FAD-26F5-4775-B2D9-11C21FFB9588}"/>
              </a:ext>
            </a:extLst>
          </p:cNvPr>
          <p:cNvSpPr>
            <a:spLocks noGrp="1"/>
          </p:cNvSpPr>
          <p:nvPr>
            <p:ph type="title"/>
          </p:nvPr>
        </p:nvSpPr>
        <p:spPr>
          <a:xfrm>
            <a:off x="838200" y="365125"/>
            <a:ext cx="10515600" cy="1325563"/>
          </a:xfrm>
        </p:spPr>
        <p:txBody>
          <a:bodyPr/>
          <a:lstStyle/>
          <a:p>
            <a:r>
              <a:rPr lang="en-US">
                <a:latin typeface="Arial"/>
                <a:cs typeface="Calibri Light"/>
              </a:rPr>
              <a:t>What is 5G?</a:t>
            </a:r>
            <a:endParaRPr lang="en-US">
              <a:latin typeface="Arial"/>
              <a:cs typeface="Arial"/>
            </a:endParaRPr>
          </a:p>
        </p:txBody>
      </p:sp>
      <p:sp>
        <p:nvSpPr>
          <p:cNvPr id="11" name="Hexagon 10">
            <a:extLst>
              <a:ext uri="{FF2B5EF4-FFF2-40B4-BE49-F238E27FC236}">
                <a16:creationId xmlns:a16="http://schemas.microsoft.com/office/drawing/2014/main" id="{98A6AAAD-2C5E-407E-89DF-D3F0B94C9723}"/>
              </a:ext>
            </a:extLst>
          </p:cNvPr>
          <p:cNvSpPr/>
          <p:nvPr/>
        </p:nvSpPr>
        <p:spPr>
          <a:xfrm>
            <a:off x="7938650" y="1159839"/>
            <a:ext cx="2285999" cy="1796642"/>
          </a:xfrm>
          <a:prstGeom prst="hexag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solidFill>
                  <a:schemeClr val="bg1"/>
                </a:solidFill>
                <a:latin typeface="Arial"/>
                <a:ea typeface="+mn-lt"/>
                <a:cs typeface="Arial"/>
              </a:rPr>
              <a:t>High</a:t>
            </a:r>
            <a:endParaRPr lang="en-US">
              <a:solidFill>
                <a:schemeClr val="bg1"/>
              </a:solidFill>
              <a:ea typeface="+mn-lt"/>
              <a:cs typeface="+mn-lt"/>
            </a:endParaRPr>
          </a:p>
          <a:p>
            <a:pPr algn="ctr"/>
            <a:r>
              <a:rPr lang="en-US">
                <a:solidFill>
                  <a:schemeClr val="bg1"/>
                </a:solidFill>
                <a:latin typeface="Arial"/>
                <a:cs typeface="Arial"/>
              </a:rPr>
              <a:t>Bandwidth</a:t>
            </a:r>
            <a:endParaRPr lang="en-US">
              <a:solidFill>
                <a:schemeClr val="bg1"/>
              </a:solidFill>
              <a:ea typeface="+mn-lt"/>
              <a:cs typeface="Arial"/>
            </a:endParaRPr>
          </a:p>
          <a:p>
            <a:pPr algn="ctr"/>
            <a:r>
              <a:rPr lang="en-US">
                <a:ea typeface="+mn-lt"/>
                <a:cs typeface="+mn-lt"/>
              </a:rPr>
              <a:t>(</a:t>
            </a:r>
            <a:r>
              <a:rPr lang="en-US">
                <a:solidFill>
                  <a:schemeClr val="bg1"/>
                </a:solidFill>
                <a:latin typeface="Calibri"/>
                <a:cs typeface="Calibri"/>
              </a:rPr>
              <a:t>Up to </a:t>
            </a:r>
            <a:r>
              <a:rPr lang="en-US">
                <a:solidFill>
                  <a:schemeClr val="bg1"/>
                </a:solidFill>
                <a:latin typeface="Arial"/>
                <a:cs typeface="Arial"/>
              </a:rPr>
              <a:t>1000x</a:t>
            </a:r>
            <a:r>
              <a:rPr lang="en-US">
                <a:ea typeface="+mn-lt"/>
                <a:cs typeface="+mn-lt"/>
              </a:rPr>
              <a:t>)</a:t>
            </a:r>
          </a:p>
        </p:txBody>
      </p:sp>
      <p:sp>
        <p:nvSpPr>
          <p:cNvPr id="17" name="Hexagon 16">
            <a:extLst>
              <a:ext uri="{FF2B5EF4-FFF2-40B4-BE49-F238E27FC236}">
                <a16:creationId xmlns:a16="http://schemas.microsoft.com/office/drawing/2014/main" id="{65CC341D-1E97-4F8A-993A-BD6E5D64CF8D}"/>
              </a:ext>
            </a:extLst>
          </p:cNvPr>
          <p:cNvSpPr/>
          <p:nvPr/>
        </p:nvSpPr>
        <p:spPr>
          <a:xfrm>
            <a:off x="9772245" y="2060934"/>
            <a:ext cx="2285999" cy="1796642"/>
          </a:xfrm>
          <a:prstGeom prst="hexag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atin typeface="Arial"/>
                <a:ea typeface="+mn-lt"/>
                <a:cs typeface="+mn-lt"/>
              </a:rPr>
              <a:t>Up to </a:t>
            </a:r>
            <a:endParaRPr lang="en-US"/>
          </a:p>
          <a:p>
            <a:pPr algn="ctr"/>
            <a:r>
              <a:rPr lang="en-US">
                <a:latin typeface="Arial"/>
                <a:ea typeface="+mn-lt"/>
                <a:cs typeface="+mn-lt"/>
              </a:rPr>
              <a:t>10x - 100x</a:t>
            </a:r>
            <a:endParaRPr lang="en-US"/>
          </a:p>
          <a:p>
            <a:pPr algn="ctr"/>
            <a:r>
              <a:rPr lang="en-US">
                <a:latin typeface="Arial"/>
                <a:ea typeface="+mn-lt"/>
                <a:cs typeface="Arial"/>
              </a:rPr>
              <a:t>Data </a:t>
            </a:r>
            <a:r>
              <a:rPr lang="en-US">
                <a:latin typeface="Arial"/>
                <a:cs typeface="Arial"/>
              </a:rPr>
              <a:t>Rates</a:t>
            </a:r>
          </a:p>
          <a:p>
            <a:pPr algn="ctr"/>
            <a:r>
              <a:rPr lang="en-US">
                <a:latin typeface="Arial"/>
                <a:cs typeface="Arial"/>
              </a:rPr>
              <a:t>(1 - 20 Gbps)</a:t>
            </a:r>
          </a:p>
        </p:txBody>
      </p:sp>
      <p:sp>
        <p:nvSpPr>
          <p:cNvPr id="27" name="Hexagon 26">
            <a:extLst>
              <a:ext uri="{FF2B5EF4-FFF2-40B4-BE49-F238E27FC236}">
                <a16:creationId xmlns:a16="http://schemas.microsoft.com/office/drawing/2014/main" id="{F1CCFCCF-6F22-43E8-BBD6-9A3B2E879FF2}"/>
              </a:ext>
            </a:extLst>
          </p:cNvPr>
          <p:cNvSpPr/>
          <p:nvPr/>
        </p:nvSpPr>
        <p:spPr>
          <a:xfrm>
            <a:off x="7939669" y="2961310"/>
            <a:ext cx="2285999" cy="1796642"/>
          </a:xfrm>
          <a:prstGeom prst="hexag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atin typeface="Arial"/>
              </a:rPr>
              <a:t>Ultra-Low </a:t>
            </a:r>
            <a:endParaRPr lang="en-US">
              <a:latin typeface="Calibri" panose="020F0502020204030204"/>
              <a:cs typeface="Calibri" panose="020F0502020204030204"/>
            </a:endParaRPr>
          </a:p>
          <a:p>
            <a:pPr algn="ctr"/>
            <a:r>
              <a:rPr lang="en-US">
                <a:latin typeface="Arial"/>
                <a:cs typeface="Arial"/>
              </a:rPr>
              <a:t>Latency</a:t>
            </a:r>
          </a:p>
          <a:p>
            <a:pPr algn="ctr"/>
            <a:r>
              <a:rPr lang="en-US">
                <a:latin typeface="Arial"/>
                <a:cs typeface="Arial"/>
              </a:rPr>
              <a:t>(1 - 10 </a:t>
            </a:r>
            <a:r>
              <a:rPr lang="en-US" err="1">
                <a:latin typeface="Arial"/>
                <a:cs typeface="Arial"/>
              </a:rPr>
              <a:t>ms</a:t>
            </a:r>
            <a:r>
              <a:rPr lang="en-US">
                <a:latin typeface="Arial"/>
                <a:cs typeface="Arial"/>
              </a:rPr>
              <a:t>)</a:t>
            </a:r>
          </a:p>
        </p:txBody>
      </p:sp>
      <p:sp>
        <p:nvSpPr>
          <p:cNvPr id="31" name="Hexagon 30">
            <a:extLst>
              <a:ext uri="{FF2B5EF4-FFF2-40B4-BE49-F238E27FC236}">
                <a16:creationId xmlns:a16="http://schemas.microsoft.com/office/drawing/2014/main" id="{B9776EFB-4394-40B3-9514-8A5FB7E0ABAB}"/>
              </a:ext>
            </a:extLst>
          </p:cNvPr>
          <p:cNvSpPr/>
          <p:nvPr/>
        </p:nvSpPr>
        <p:spPr>
          <a:xfrm>
            <a:off x="9774052" y="3855950"/>
            <a:ext cx="2285999" cy="1796642"/>
          </a:xfrm>
          <a:prstGeom prst="hexag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atin typeface="Arial"/>
              </a:rPr>
              <a:t>High Reliability</a:t>
            </a:r>
          </a:p>
          <a:p>
            <a:pPr algn="ctr"/>
            <a:r>
              <a:rPr lang="en-US">
                <a:latin typeface="Arial"/>
                <a:cs typeface="Arial"/>
              </a:rPr>
              <a:t>(99.999 %)</a:t>
            </a:r>
          </a:p>
        </p:txBody>
      </p:sp>
      <p:sp>
        <p:nvSpPr>
          <p:cNvPr id="33" name="Hexagon 32">
            <a:extLst>
              <a:ext uri="{FF2B5EF4-FFF2-40B4-BE49-F238E27FC236}">
                <a16:creationId xmlns:a16="http://schemas.microsoft.com/office/drawing/2014/main" id="{A5037435-48A6-41AC-8162-7B9CEDFC8442}"/>
              </a:ext>
            </a:extLst>
          </p:cNvPr>
          <p:cNvSpPr/>
          <p:nvPr/>
        </p:nvSpPr>
        <p:spPr>
          <a:xfrm>
            <a:off x="6085966" y="2049525"/>
            <a:ext cx="2285999" cy="1796642"/>
          </a:xfrm>
          <a:prstGeom prst="hexag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atin typeface="Arial"/>
                <a:ea typeface="+mn-lt"/>
                <a:cs typeface="Arial"/>
              </a:rPr>
              <a:t>Up to </a:t>
            </a:r>
            <a:endParaRPr lang="en-US">
              <a:latin typeface="Calibri" panose="020F0502020204030204"/>
              <a:ea typeface="+mn-lt"/>
              <a:cs typeface="Calibri" panose="020F0502020204030204"/>
            </a:endParaRPr>
          </a:p>
          <a:p>
            <a:pPr algn="ctr"/>
            <a:r>
              <a:rPr lang="en-US">
                <a:latin typeface="Arial"/>
                <a:ea typeface="+mn-lt"/>
                <a:cs typeface="Arial"/>
              </a:rPr>
              <a:t>10x - 100x </a:t>
            </a:r>
            <a:endParaRPr lang="en-US">
              <a:cs typeface="Calibri"/>
            </a:endParaRPr>
          </a:p>
          <a:p>
            <a:pPr algn="ctr"/>
            <a:r>
              <a:rPr lang="en-US">
                <a:latin typeface="Arial"/>
                <a:ea typeface="+mn-lt"/>
                <a:cs typeface="+mn-lt"/>
              </a:rPr>
              <a:t>Connected </a:t>
            </a:r>
          </a:p>
          <a:p>
            <a:pPr algn="ctr"/>
            <a:r>
              <a:rPr lang="en-US">
                <a:latin typeface="Arial"/>
                <a:ea typeface="+mn-lt"/>
                <a:cs typeface="+mn-lt"/>
              </a:rPr>
              <a:t>Devices</a:t>
            </a:r>
            <a:endParaRPr lang="en-US">
              <a:latin typeface="Arial"/>
              <a:cs typeface="Calibri"/>
            </a:endParaRPr>
          </a:p>
        </p:txBody>
      </p:sp>
      <p:sp>
        <p:nvSpPr>
          <p:cNvPr id="37" name="Hexagon 36">
            <a:extLst>
              <a:ext uri="{FF2B5EF4-FFF2-40B4-BE49-F238E27FC236}">
                <a16:creationId xmlns:a16="http://schemas.microsoft.com/office/drawing/2014/main" id="{E4141D6B-DB1C-4035-BCA3-2140723BB1BC}"/>
              </a:ext>
            </a:extLst>
          </p:cNvPr>
          <p:cNvSpPr/>
          <p:nvPr/>
        </p:nvSpPr>
        <p:spPr>
          <a:xfrm>
            <a:off x="6094844" y="3856890"/>
            <a:ext cx="2285999" cy="1796642"/>
          </a:xfrm>
          <a:prstGeom prst="hexag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atin typeface="Calibri"/>
                <a:cs typeface="Calibri"/>
              </a:rPr>
              <a:t>Up to 90%</a:t>
            </a:r>
            <a:endParaRPr lang="en-US">
              <a:latin typeface="Calibri"/>
              <a:ea typeface="+mn-lt"/>
              <a:cs typeface="Calibri"/>
            </a:endParaRPr>
          </a:p>
          <a:p>
            <a:pPr algn="ctr"/>
            <a:r>
              <a:rPr lang="en-US">
                <a:latin typeface="Arial"/>
              </a:rPr>
              <a:t>Power</a:t>
            </a:r>
            <a:endParaRPr lang="en-US">
              <a:latin typeface="Calibri" panose="020F0502020204030204"/>
              <a:cs typeface="Calibri" panose="020F0502020204030204"/>
            </a:endParaRPr>
          </a:p>
          <a:p>
            <a:pPr algn="ctr"/>
            <a:r>
              <a:rPr lang="en-US">
                <a:latin typeface="Arial"/>
              </a:rPr>
              <a:t>Efficient</a:t>
            </a:r>
            <a:endParaRPr lang="en-US">
              <a:ea typeface="+mn-lt"/>
              <a:cs typeface="+mn-lt"/>
            </a:endParaRPr>
          </a:p>
          <a:p>
            <a:pPr algn="ctr"/>
            <a:r>
              <a:rPr lang="en-US">
                <a:ea typeface="+mn-lt"/>
                <a:cs typeface="+mn-lt"/>
              </a:rPr>
              <a:t>Devices and </a:t>
            </a:r>
          </a:p>
          <a:p>
            <a:pPr algn="ctr"/>
            <a:r>
              <a:rPr lang="en-US">
                <a:ea typeface="+mn-lt"/>
                <a:cs typeface="+mn-lt"/>
              </a:rPr>
              <a:t>Networks</a:t>
            </a:r>
            <a:endParaRPr lang="en-US"/>
          </a:p>
        </p:txBody>
      </p:sp>
      <p:sp>
        <p:nvSpPr>
          <p:cNvPr id="2" name="TextBox 1">
            <a:extLst>
              <a:ext uri="{FF2B5EF4-FFF2-40B4-BE49-F238E27FC236}">
                <a16:creationId xmlns:a16="http://schemas.microsoft.com/office/drawing/2014/main" id="{8FA467DD-16EC-4A5C-8FE3-7FD3FDA8FCD5}"/>
              </a:ext>
            </a:extLst>
          </p:cNvPr>
          <p:cNvSpPr txBox="1"/>
          <p:nvPr/>
        </p:nvSpPr>
        <p:spPr>
          <a:xfrm>
            <a:off x="888715" y="1488040"/>
            <a:ext cx="552578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Arial"/>
                <a:cs typeface="Segoe UI"/>
              </a:rPr>
              <a:t>It is next generation wireless telecommunication technology </a:t>
            </a:r>
            <a:r>
              <a:rPr lang="en-US">
                <a:latin typeface="Arial"/>
                <a:cs typeface="Segoe UI"/>
              </a:rPr>
              <a:t>​</a:t>
            </a:r>
            <a:r>
              <a:rPr lang="en-US" b="1">
                <a:latin typeface="Arial"/>
                <a:cs typeface="Segoe UI"/>
              </a:rPr>
              <a:t>standards </a:t>
            </a:r>
            <a:endParaRPr lang="en-US">
              <a:latin typeface="Calibri" panose="020F0502020204030204"/>
              <a:cs typeface="Calibri" panose="020F0502020204030204"/>
            </a:endParaRPr>
          </a:p>
        </p:txBody>
      </p:sp>
    </p:spTree>
    <p:extLst>
      <p:ext uri="{BB962C8B-B14F-4D97-AF65-F5344CB8AC3E}">
        <p14:creationId xmlns:p14="http://schemas.microsoft.com/office/powerpoint/2010/main" val="15472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5CB020-9A34-469B-978B-14718AA83B14}"/>
              </a:ext>
            </a:extLst>
          </p:cNvPr>
          <p:cNvSpPr txBox="1"/>
          <p:nvPr/>
        </p:nvSpPr>
        <p:spPr>
          <a:xfrm>
            <a:off x="10505813" y="6157519"/>
            <a:ext cx="111433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2F5496"/>
                </a:solidFill>
              </a:rPr>
              <a:t>Source: Ericsson</a:t>
            </a:r>
            <a:endParaRPr lang="en-US" sz="1000">
              <a:solidFill>
                <a:srgbClr val="2F5496"/>
              </a:solidFill>
              <a:cs typeface="Calibri"/>
            </a:endParaRPr>
          </a:p>
        </p:txBody>
      </p:sp>
      <p:sp>
        <p:nvSpPr>
          <p:cNvPr id="5" name="Title 4">
            <a:extLst>
              <a:ext uri="{FF2B5EF4-FFF2-40B4-BE49-F238E27FC236}">
                <a16:creationId xmlns:a16="http://schemas.microsoft.com/office/drawing/2014/main" id="{5DED4FAD-26F5-4775-B2D9-11C21FFB9588}"/>
              </a:ext>
            </a:extLst>
          </p:cNvPr>
          <p:cNvSpPr>
            <a:spLocks noGrp="1"/>
          </p:cNvSpPr>
          <p:nvPr>
            <p:ph type="title"/>
          </p:nvPr>
        </p:nvSpPr>
        <p:spPr>
          <a:xfrm>
            <a:off x="838200" y="365125"/>
            <a:ext cx="10515600" cy="1325563"/>
          </a:xfrm>
        </p:spPr>
        <p:txBody>
          <a:bodyPr/>
          <a:lstStyle/>
          <a:p>
            <a:r>
              <a:rPr lang="en-US">
                <a:latin typeface="Arial"/>
                <a:cs typeface="Calibri Light"/>
              </a:rPr>
              <a:t>What is 5G?</a:t>
            </a:r>
            <a:endParaRPr lang="en-US">
              <a:latin typeface="Arial"/>
              <a:cs typeface="Arial"/>
            </a:endParaRPr>
          </a:p>
        </p:txBody>
      </p:sp>
      <p:sp>
        <p:nvSpPr>
          <p:cNvPr id="11" name="Hexagon 10">
            <a:extLst>
              <a:ext uri="{FF2B5EF4-FFF2-40B4-BE49-F238E27FC236}">
                <a16:creationId xmlns:a16="http://schemas.microsoft.com/office/drawing/2014/main" id="{98A6AAAD-2C5E-407E-89DF-D3F0B94C9723}"/>
              </a:ext>
            </a:extLst>
          </p:cNvPr>
          <p:cNvSpPr/>
          <p:nvPr/>
        </p:nvSpPr>
        <p:spPr>
          <a:xfrm>
            <a:off x="7938650" y="1159839"/>
            <a:ext cx="2285999" cy="1796642"/>
          </a:xfrm>
          <a:prstGeom prst="hexag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solidFill>
                  <a:schemeClr val="bg1"/>
                </a:solidFill>
                <a:latin typeface="Arial"/>
                <a:ea typeface="+mn-lt"/>
                <a:cs typeface="Arial"/>
              </a:rPr>
              <a:t>High</a:t>
            </a:r>
            <a:endParaRPr lang="en-US">
              <a:solidFill>
                <a:schemeClr val="bg1"/>
              </a:solidFill>
              <a:ea typeface="+mn-lt"/>
              <a:cs typeface="+mn-lt"/>
            </a:endParaRPr>
          </a:p>
          <a:p>
            <a:pPr algn="ctr"/>
            <a:r>
              <a:rPr lang="en-US">
                <a:solidFill>
                  <a:schemeClr val="bg1"/>
                </a:solidFill>
                <a:latin typeface="Arial"/>
                <a:cs typeface="Arial"/>
              </a:rPr>
              <a:t>Bandwidth</a:t>
            </a:r>
            <a:endParaRPr lang="en-US">
              <a:solidFill>
                <a:schemeClr val="bg1"/>
              </a:solidFill>
              <a:ea typeface="+mn-lt"/>
              <a:cs typeface="Arial"/>
            </a:endParaRPr>
          </a:p>
          <a:p>
            <a:pPr algn="ctr"/>
            <a:r>
              <a:rPr lang="en-US">
                <a:ea typeface="+mn-lt"/>
                <a:cs typeface="+mn-lt"/>
              </a:rPr>
              <a:t>(</a:t>
            </a:r>
            <a:r>
              <a:rPr lang="en-US">
                <a:solidFill>
                  <a:schemeClr val="bg1"/>
                </a:solidFill>
                <a:latin typeface="Calibri"/>
                <a:cs typeface="Calibri"/>
              </a:rPr>
              <a:t>Up to </a:t>
            </a:r>
            <a:r>
              <a:rPr lang="en-US">
                <a:solidFill>
                  <a:schemeClr val="bg1"/>
                </a:solidFill>
                <a:latin typeface="Arial"/>
                <a:cs typeface="Arial"/>
              </a:rPr>
              <a:t>1000x</a:t>
            </a:r>
            <a:r>
              <a:rPr lang="en-US">
                <a:ea typeface="+mn-lt"/>
                <a:cs typeface="+mn-lt"/>
              </a:rPr>
              <a:t>)</a:t>
            </a:r>
          </a:p>
        </p:txBody>
      </p:sp>
      <p:sp>
        <p:nvSpPr>
          <p:cNvPr id="17" name="Hexagon 16">
            <a:extLst>
              <a:ext uri="{FF2B5EF4-FFF2-40B4-BE49-F238E27FC236}">
                <a16:creationId xmlns:a16="http://schemas.microsoft.com/office/drawing/2014/main" id="{65CC341D-1E97-4F8A-993A-BD6E5D64CF8D}"/>
              </a:ext>
            </a:extLst>
          </p:cNvPr>
          <p:cNvSpPr/>
          <p:nvPr/>
        </p:nvSpPr>
        <p:spPr>
          <a:xfrm>
            <a:off x="9772245" y="2060934"/>
            <a:ext cx="2285999" cy="1796642"/>
          </a:xfrm>
          <a:prstGeom prst="hexag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atin typeface="Arial"/>
                <a:ea typeface="+mn-lt"/>
                <a:cs typeface="+mn-lt"/>
              </a:rPr>
              <a:t>Up to </a:t>
            </a:r>
            <a:endParaRPr lang="en-US"/>
          </a:p>
          <a:p>
            <a:pPr algn="ctr"/>
            <a:r>
              <a:rPr lang="en-US">
                <a:latin typeface="Arial"/>
                <a:ea typeface="+mn-lt"/>
                <a:cs typeface="+mn-lt"/>
              </a:rPr>
              <a:t>10x - 100x</a:t>
            </a:r>
            <a:endParaRPr lang="en-US"/>
          </a:p>
          <a:p>
            <a:pPr algn="ctr"/>
            <a:r>
              <a:rPr lang="en-US">
                <a:latin typeface="Arial"/>
                <a:ea typeface="+mn-lt"/>
                <a:cs typeface="Arial"/>
              </a:rPr>
              <a:t>Data </a:t>
            </a:r>
            <a:r>
              <a:rPr lang="en-US">
                <a:latin typeface="Arial"/>
                <a:cs typeface="Arial"/>
              </a:rPr>
              <a:t>Rates</a:t>
            </a:r>
          </a:p>
          <a:p>
            <a:pPr algn="ctr"/>
            <a:r>
              <a:rPr lang="en-US">
                <a:latin typeface="Arial"/>
                <a:cs typeface="Arial"/>
              </a:rPr>
              <a:t>(1 - 20 Gbps)</a:t>
            </a:r>
          </a:p>
        </p:txBody>
      </p:sp>
      <p:sp>
        <p:nvSpPr>
          <p:cNvPr id="27" name="Hexagon 26">
            <a:extLst>
              <a:ext uri="{FF2B5EF4-FFF2-40B4-BE49-F238E27FC236}">
                <a16:creationId xmlns:a16="http://schemas.microsoft.com/office/drawing/2014/main" id="{F1CCFCCF-6F22-43E8-BBD6-9A3B2E879FF2}"/>
              </a:ext>
            </a:extLst>
          </p:cNvPr>
          <p:cNvSpPr/>
          <p:nvPr/>
        </p:nvSpPr>
        <p:spPr>
          <a:xfrm>
            <a:off x="7939669" y="2961310"/>
            <a:ext cx="2285999" cy="1796642"/>
          </a:xfrm>
          <a:prstGeom prst="hexag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atin typeface="Arial"/>
              </a:rPr>
              <a:t>Ultra-Low </a:t>
            </a:r>
            <a:endParaRPr lang="en-US">
              <a:latin typeface="Calibri" panose="020F0502020204030204"/>
              <a:cs typeface="Calibri" panose="020F0502020204030204"/>
            </a:endParaRPr>
          </a:p>
          <a:p>
            <a:pPr algn="ctr"/>
            <a:r>
              <a:rPr lang="en-US">
                <a:latin typeface="Arial"/>
                <a:cs typeface="Arial"/>
              </a:rPr>
              <a:t>Latency</a:t>
            </a:r>
          </a:p>
          <a:p>
            <a:pPr algn="ctr"/>
            <a:r>
              <a:rPr lang="en-US">
                <a:latin typeface="Arial"/>
                <a:cs typeface="Arial"/>
              </a:rPr>
              <a:t>(1 - 10 </a:t>
            </a:r>
            <a:r>
              <a:rPr lang="en-US" err="1">
                <a:latin typeface="Arial"/>
                <a:cs typeface="Arial"/>
              </a:rPr>
              <a:t>ms</a:t>
            </a:r>
            <a:r>
              <a:rPr lang="en-US">
                <a:latin typeface="Arial"/>
                <a:cs typeface="Arial"/>
              </a:rPr>
              <a:t>)</a:t>
            </a:r>
          </a:p>
        </p:txBody>
      </p:sp>
      <p:sp>
        <p:nvSpPr>
          <p:cNvPr id="31" name="Hexagon 30">
            <a:extLst>
              <a:ext uri="{FF2B5EF4-FFF2-40B4-BE49-F238E27FC236}">
                <a16:creationId xmlns:a16="http://schemas.microsoft.com/office/drawing/2014/main" id="{B9776EFB-4394-40B3-9514-8A5FB7E0ABAB}"/>
              </a:ext>
            </a:extLst>
          </p:cNvPr>
          <p:cNvSpPr/>
          <p:nvPr/>
        </p:nvSpPr>
        <p:spPr>
          <a:xfrm>
            <a:off x="9774052" y="3855950"/>
            <a:ext cx="2285999" cy="1796642"/>
          </a:xfrm>
          <a:prstGeom prst="hexag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atin typeface="Arial"/>
              </a:rPr>
              <a:t>High Reliability</a:t>
            </a:r>
          </a:p>
          <a:p>
            <a:pPr algn="ctr"/>
            <a:r>
              <a:rPr lang="en-US">
                <a:latin typeface="Arial"/>
                <a:cs typeface="Arial"/>
              </a:rPr>
              <a:t>(99.999 %)</a:t>
            </a:r>
          </a:p>
        </p:txBody>
      </p:sp>
      <p:sp>
        <p:nvSpPr>
          <p:cNvPr id="33" name="Hexagon 32">
            <a:extLst>
              <a:ext uri="{FF2B5EF4-FFF2-40B4-BE49-F238E27FC236}">
                <a16:creationId xmlns:a16="http://schemas.microsoft.com/office/drawing/2014/main" id="{A5037435-48A6-41AC-8162-7B9CEDFC8442}"/>
              </a:ext>
            </a:extLst>
          </p:cNvPr>
          <p:cNvSpPr/>
          <p:nvPr/>
        </p:nvSpPr>
        <p:spPr>
          <a:xfrm>
            <a:off x="6085966" y="2049525"/>
            <a:ext cx="2285999" cy="1796642"/>
          </a:xfrm>
          <a:prstGeom prst="hexago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atin typeface="Arial"/>
                <a:ea typeface="+mn-lt"/>
                <a:cs typeface="Arial"/>
              </a:rPr>
              <a:t>Up to </a:t>
            </a:r>
            <a:endParaRPr lang="en-US">
              <a:latin typeface="Calibri" panose="020F0502020204030204"/>
              <a:ea typeface="+mn-lt"/>
              <a:cs typeface="Calibri" panose="020F0502020204030204"/>
            </a:endParaRPr>
          </a:p>
          <a:p>
            <a:pPr algn="ctr"/>
            <a:r>
              <a:rPr lang="en-US">
                <a:latin typeface="Arial"/>
                <a:ea typeface="+mn-lt"/>
                <a:cs typeface="Arial"/>
              </a:rPr>
              <a:t>10x - 100x </a:t>
            </a:r>
            <a:endParaRPr lang="en-US">
              <a:cs typeface="Calibri"/>
            </a:endParaRPr>
          </a:p>
          <a:p>
            <a:pPr algn="ctr"/>
            <a:r>
              <a:rPr lang="en-US">
                <a:latin typeface="Arial"/>
                <a:ea typeface="+mn-lt"/>
                <a:cs typeface="+mn-lt"/>
              </a:rPr>
              <a:t>Connected </a:t>
            </a:r>
          </a:p>
          <a:p>
            <a:pPr algn="ctr"/>
            <a:r>
              <a:rPr lang="en-US">
                <a:latin typeface="Arial"/>
                <a:ea typeface="+mn-lt"/>
                <a:cs typeface="+mn-lt"/>
              </a:rPr>
              <a:t>Devices</a:t>
            </a:r>
            <a:endParaRPr lang="en-US">
              <a:latin typeface="Arial"/>
              <a:cs typeface="Calibri"/>
            </a:endParaRPr>
          </a:p>
        </p:txBody>
      </p:sp>
      <p:sp>
        <p:nvSpPr>
          <p:cNvPr id="37" name="Hexagon 36">
            <a:extLst>
              <a:ext uri="{FF2B5EF4-FFF2-40B4-BE49-F238E27FC236}">
                <a16:creationId xmlns:a16="http://schemas.microsoft.com/office/drawing/2014/main" id="{E4141D6B-DB1C-4035-BCA3-2140723BB1BC}"/>
              </a:ext>
            </a:extLst>
          </p:cNvPr>
          <p:cNvSpPr/>
          <p:nvPr/>
        </p:nvSpPr>
        <p:spPr>
          <a:xfrm>
            <a:off x="6094844" y="3856890"/>
            <a:ext cx="2285999" cy="1796642"/>
          </a:xfrm>
          <a:prstGeom prst="hexago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atin typeface="Calibri"/>
                <a:cs typeface="Calibri"/>
              </a:rPr>
              <a:t>Up to 90%</a:t>
            </a:r>
            <a:endParaRPr lang="en-US">
              <a:latin typeface="Calibri"/>
              <a:ea typeface="+mn-lt"/>
              <a:cs typeface="Calibri"/>
            </a:endParaRPr>
          </a:p>
          <a:p>
            <a:pPr algn="ctr"/>
            <a:r>
              <a:rPr lang="en-US">
                <a:latin typeface="Arial"/>
              </a:rPr>
              <a:t>Power</a:t>
            </a:r>
            <a:endParaRPr lang="en-US">
              <a:ea typeface="+mn-lt"/>
              <a:cs typeface="+mn-lt"/>
            </a:endParaRPr>
          </a:p>
          <a:p>
            <a:pPr algn="ctr"/>
            <a:r>
              <a:rPr lang="en-US">
                <a:latin typeface="Arial"/>
              </a:rPr>
              <a:t>Efficient</a:t>
            </a:r>
            <a:endParaRPr lang="en-US">
              <a:ea typeface="+mn-lt"/>
              <a:cs typeface="+mn-lt"/>
            </a:endParaRPr>
          </a:p>
          <a:p>
            <a:pPr algn="ctr"/>
            <a:r>
              <a:rPr lang="en-US">
                <a:latin typeface="Calibri"/>
                <a:cs typeface="Calibri"/>
              </a:rPr>
              <a:t>Devices and </a:t>
            </a:r>
          </a:p>
          <a:p>
            <a:pPr algn="ctr"/>
            <a:r>
              <a:rPr lang="en-US">
                <a:latin typeface="Calibri"/>
                <a:cs typeface="Calibri"/>
              </a:rPr>
              <a:t>Networks</a:t>
            </a:r>
          </a:p>
        </p:txBody>
      </p:sp>
      <p:pic>
        <p:nvPicPr>
          <p:cNvPr id="41" name="Picture 15" descr="A close up of a logo&#10;&#10;Description generated with very high confidence">
            <a:extLst>
              <a:ext uri="{FF2B5EF4-FFF2-40B4-BE49-F238E27FC236}">
                <a16:creationId xmlns:a16="http://schemas.microsoft.com/office/drawing/2014/main" id="{C2C66DF7-C23C-4A5B-9513-6543AA0ECFAF}"/>
              </a:ext>
            </a:extLst>
          </p:cNvPr>
          <p:cNvPicPr>
            <a:picLocks noChangeAspect="1"/>
          </p:cNvPicPr>
          <p:nvPr/>
        </p:nvPicPr>
        <p:blipFill rotWithShape="1">
          <a:blip r:embed="rId3"/>
          <a:srcRect l="12731" t="22387" r="17659" b="21898"/>
          <a:stretch/>
        </p:blipFill>
        <p:spPr>
          <a:xfrm>
            <a:off x="1513415" y="4385789"/>
            <a:ext cx="2443606" cy="1103633"/>
          </a:xfrm>
          <a:prstGeom prst="rect">
            <a:avLst/>
          </a:prstGeom>
        </p:spPr>
      </p:pic>
      <p:sp>
        <p:nvSpPr>
          <p:cNvPr id="43" name="Rectangle 42">
            <a:extLst>
              <a:ext uri="{FF2B5EF4-FFF2-40B4-BE49-F238E27FC236}">
                <a16:creationId xmlns:a16="http://schemas.microsoft.com/office/drawing/2014/main" id="{BD5F8668-73A9-4659-8B2A-156AE805F809}"/>
              </a:ext>
            </a:extLst>
          </p:cNvPr>
          <p:cNvSpPr/>
          <p:nvPr/>
        </p:nvSpPr>
        <p:spPr>
          <a:xfrm>
            <a:off x="741847" y="5193696"/>
            <a:ext cx="3983877" cy="1034143"/>
          </a:xfrm>
          <a:prstGeom prst="rect">
            <a:avLst/>
          </a:prstGeom>
          <a:solidFill>
            <a:schemeClr val="accent1">
              <a:lumMod val="40000"/>
              <a:lumOff val="6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1750" b="1">
                <a:solidFill>
                  <a:srgbClr val="000000"/>
                </a:solidFill>
                <a:latin typeface="Arial"/>
                <a:ea typeface="+mn-lt"/>
                <a:cs typeface="+mn-lt"/>
              </a:rPr>
              <a:t>With 5G, we are creating the </a:t>
            </a:r>
            <a:endParaRPr lang="en-US" b="1">
              <a:solidFill>
                <a:srgbClr val="000000"/>
              </a:solidFill>
              <a:latin typeface="Arial"/>
              <a:ea typeface="+mn-lt"/>
              <a:cs typeface="+mn-lt"/>
            </a:endParaRPr>
          </a:p>
          <a:p>
            <a:pPr algn="ctr"/>
            <a:r>
              <a:rPr lang="en-US" sz="1750" b="1">
                <a:solidFill>
                  <a:srgbClr val="000000"/>
                </a:solidFill>
                <a:latin typeface="Arial"/>
                <a:ea typeface="+mn-lt"/>
                <a:cs typeface="+mn-lt"/>
              </a:rPr>
              <a:t>biggest innovation platform ever. </a:t>
            </a:r>
            <a:endParaRPr lang="en-US" b="1">
              <a:solidFill>
                <a:srgbClr val="000000"/>
              </a:solidFill>
              <a:latin typeface="Arial"/>
              <a:cs typeface="Calibri"/>
            </a:endParaRPr>
          </a:p>
        </p:txBody>
      </p:sp>
      <p:pic>
        <p:nvPicPr>
          <p:cNvPr id="45" name="Graphic 9" descr="Open quotation mark">
            <a:extLst>
              <a:ext uri="{FF2B5EF4-FFF2-40B4-BE49-F238E27FC236}">
                <a16:creationId xmlns:a16="http://schemas.microsoft.com/office/drawing/2014/main" id="{9419E4D3-D54A-449E-8C40-198BFDD13E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775" y="4741474"/>
            <a:ext cx="914400" cy="914400"/>
          </a:xfrm>
          <a:prstGeom prst="rect">
            <a:avLst/>
          </a:prstGeom>
        </p:spPr>
      </p:pic>
      <p:pic>
        <p:nvPicPr>
          <p:cNvPr id="47" name="Graphic 21" descr="Closed quotation mark">
            <a:extLst>
              <a:ext uri="{FF2B5EF4-FFF2-40B4-BE49-F238E27FC236}">
                <a16:creationId xmlns:a16="http://schemas.microsoft.com/office/drawing/2014/main" id="{E2126C8C-FFE3-43C5-9B99-3F6DD697B9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33107" y="5769853"/>
            <a:ext cx="914400" cy="914400"/>
          </a:xfrm>
          <a:prstGeom prst="rect">
            <a:avLst/>
          </a:prstGeom>
        </p:spPr>
      </p:pic>
      <p:sp>
        <p:nvSpPr>
          <p:cNvPr id="2" name="TextBox 1">
            <a:extLst>
              <a:ext uri="{FF2B5EF4-FFF2-40B4-BE49-F238E27FC236}">
                <a16:creationId xmlns:a16="http://schemas.microsoft.com/office/drawing/2014/main" id="{3493BD4F-58E4-4E98-A462-0F976D048BA4}"/>
              </a:ext>
            </a:extLst>
          </p:cNvPr>
          <p:cNvSpPr txBox="1"/>
          <p:nvPr/>
        </p:nvSpPr>
        <p:spPr>
          <a:xfrm>
            <a:off x="888715" y="1488040"/>
            <a:ext cx="5525783"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Arial"/>
                <a:cs typeface="Segoe UI"/>
              </a:rPr>
              <a:t>It is next generation wireless telecommunication technology </a:t>
            </a:r>
            <a:r>
              <a:rPr lang="en-US">
                <a:latin typeface="Arial"/>
                <a:cs typeface="Segoe UI"/>
              </a:rPr>
              <a:t>​</a:t>
            </a:r>
            <a:r>
              <a:rPr lang="en-US" b="1">
                <a:latin typeface="Arial"/>
                <a:cs typeface="Segoe UI"/>
              </a:rPr>
              <a:t>standards </a:t>
            </a:r>
            <a:endParaRPr lang="en-US">
              <a:latin typeface="Calibri" panose="020F0502020204030204"/>
              <a:cs typeface="Calibri" panose="020F0502020204030204"/>
            </a:endParaRPr>
          </a:p>
        </p:txBody>
      </p:sp>
    </p:spTree>
    <p:extLst>
      <p:ext uri="{BB962C8B-B14F-4D97-AF65-F5344CB8AC3E}">
        <p14:creationId xmlns:p14="http://schemas.microsoft.com/office/powerpoint/2010/main" val="3673817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close up of a logo&#10;&#10;Description generated with very high confidence">
            <a:extLst>
              <a:ext uri="{FF2B5EF4-FFF2-40B4-BE49-F238E27FC236}">
                <a16:creationId xmlns:a16="http://schemas.microsoft.com/office/drawing/2014/main" id="{99A34EDE-4EE0-43DA-91D5-45A97B6B8E64}"/>
              </a:ext>
            </a:extLst>
          </p:cNvPr>
          <p:cNvPicPr>
            <a:picLocks noChangeAspect="1"/>
          </p:cNvPicPr>
          <p:nvPr/>
        </p:nvPicPr>
        <p:blipFill>
          <a:blip r:embed="rId2"/>
          <a:stretch>
            <a:fillRect/>
          </a:stretch>
        </p:blipFill>
        <p:spPr>
          <a:xfrm>
            <a:off x="5142480" y="552553"/>
            <a:ext cx="1815778" cy="1354887"/>
          </a:xfrm>
          <a:prstGeom prst="rect">
            <a:avLst/>
          </a:prstGeom>
        </p:spPr>
      </p:pic>
      <p:sp>
        <p:nvSpPr>
          <p:cNvPr id="11" name="Rectangle 10">
            <a:extLst>
              <a:ext uri="{FF2B5EF4-FFF2-40B4-BE49-F238E27FC236}">
                <a16:creationId xmlns:a16="http://schemas.microsoft.com/office/drawing/2014/main" id="{EA644FB2-90CB-449B-A3CB-8EBF7A459AF8}"/>
              </a:ext>
            </a:extLst>
          </p:cNvPr>
          <p:cNvSpPr/>
          <p:nvPr/>
        </p:nvSpPr>
        <p:spPr>
          <a:xfrm>
            <a:off x="3759615" y="1548390"/>
            <a:ext cx="4593364" cy="726394"/>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a:ea typeface="+mn-lt"/>
                <a:cs typeface="+mn-lt"/>
              </a:rPr>
              <a:t>AR and VR: The First Wave of 5G </a:t>
            </a:r>
            <a:endParaRPr lang="en-US" b="1">
              <a:solidFill>
                <a:schemeClr val="tx1"/>
              </a:solidFill>
              <a:latin typeface="Arial"/>
              <a:ea typeface="+mn-lt"/>
              <a:cs typeface="Arial"/>
            </a:endParaRPr>
          </a:p>
          <a:p>
            <a:pPr algn="ctr"/>
            <a:r>
              <a:rPr lang="en-US" b="1">
                <a:solidFill>
                  <a:schemeClr val="tx1"/>
                </a:solidFill>
                <a:latin typeface="Arial"/>
                <a:ea typeface="+mn-lt"/>
                <a:cs typeface="+mn-lt"/>
              </a:rPr>
              <a:t>Killer Apps</a:t>
            </a:r>
            <a:endParaRPr lang="en-US" b="1">
              <a:solidFill>
                <a:schemeClr val="tx1"/>
              </a:solidFill>
              <a:latin typeface="Arial"/>
              <a:cs typeface="Arial"/>
            </a:endParaRPr>
          </a:p>
        </p:txBody>
      </p:sp>
      <p:sp>
        <p:nvSpPr>
          <p:cNvPr id="9" name="Rectangle 8">
            <a:extLst>
              <a:ext uri="{FF2B5EF4-FFF2-40B4-BE49-F238E27FC236}">
                <a16:creationId xmlns:a16="http://schemas.microsoft.com/office/drawing/2014/main" id="{441B1EEC-9770-4CD4-9590-9A4FD545ACEF}"/>
              </a:ext>
            </a:extLst>
          </p:cNvPr>
          <p:cNvSpPr/>
          <p:nvPr/>
        </p:nvSpPr>
        <p:spPr>
          <a:xfrm>
            <a:off x="248272" y="3257102"/>
            <a:ext cx="4593363" cy="740637"/>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rial"/>
                <a:ea typeface="+mn-lt"/>
                <a:cs typeface="+mn-lt"/>
              </a:rPr>
              <a:t>Why Doctors and Gamers Are Equally Excited for 5G’s Launch</a:t>
            </a:r>
            <a:endParaRPr lang="en-US">
              <a:solidFill>
                <a:schemeClr val="tx1"/>
              </a:solidFill>
              <a:latin typeface="Arial"/>
              <a:ea typeface="+mn-lt"/>
              <a:cs typeface="+mn-lt"/>
            </a:endParaRPr>
          </a:p>
        </p:txBody>
      </p:sp>
      <p:sp>
        <p:nvSpPr>
          <p:cNvPr id="8" name="Rectangle 7">
            <a:extLst>
              <a:ext uri="{FF2B5EF4-FFF2-40B4-BE49-F238E27FC236}">
                <a16:creationId xmlns:a16="http://schemas.microsoft.com/office/drawing/2014/main" id="{A10644CC-283E-4ACA-A6B8-38724488B5EE}"/>
              </a:ext>
            </a:extLst>
          </p:cNvPr>
          <p:cNvSpPr/>
          <p:nvPr/>
        </p:nvSpPr>
        <p:spPr>
          <a:xfrm>
            <a:off x="7253147" y="3563741"/>
            <a:ext cx="4607606" cy="754879"/>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latin typeface="Arial"/>
                <a:ea typeface="+mn-lt"/>
                <a:cs typeface="Arial"/>
              </a:rPr>
              <a:t>I played Shadow of the Tomb Raider over 5G, and it didn't suck</a:t>
            </a:r>
            <a:endParaRPr lang="en-US" b="1">
              <a:solidFill>
                <a:srgbClr val="000000"/>
              </a:solidFill>
              <a:latin typeface="Arial"/>
              <a:cs typeface="Arial"/>
            </a:endParaRPr>
          </a:p>
        </p:txBody>
      </p:sp>
      <p:sp>
        <p:nvSpPr>
          <p:cNvPr id="7" name="Rectangle 6">
            <a:extLst>
              <a:ext uri="{FF2B5EF4-FFF2-40B4-BE49-F238E27FC236}">
                <a16:creationId xmlns:a16="http://schemas.microsoft.com/office/drawing/2014/main" id="{B2ACF184-0C95-41C5-A771-C6413ACB9675}"/>
              </a:ext>
            </a:extLst>
          </p:cNvPr>
          <p:cNvSpPr/>
          <p:nvPr/>
        </p:nvSpPr>
        <p:spPr>
          <a:xfrm>
            <a:off x="251256" y="5533483"/>
            <a:ext cx="5434337" cy="942986"/>
          </a:xfrm>
          <a:prstGeom prst="rect">
            <a:avLst/>
          </a:prstGeom>
          <a:solidFill>
            <a:schemeClr val="accent6">
              <a:lumMod val="40000"/>
              <a:lumOff val="60000"/>
            </a:schemeClr>
          </a:solidFill>
          <a:ln>
            <a:solidFill>
              <a:schemeClr val="accent6">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latin typeface="Arial"/>
                <a:ea typeface="+mn-lt"/>
                <a:cs typeface="Arial"/>
              </a:rPr>
              <a:t>5G will transform key industries such as autonomous vehicles, aviation, and healthcare</a:t>
            </a:r>
            <a:endParaRPr lang="en-US" b="1">
              <a:latin typeface="Arial"/>
              <a:cs typeface="Arial"/>
            </a:endParaRPr>
          </a:p>
        </p:txBody>
      </p:sp>
      <p:sp>
        <p:nvSpPr>
          <p:cNvPr id="12" name="Rectangle 11">
            <a:extLst>
              <a:ext uri="{FF2B5EF4-FFF2-40B4-BE49-F238E27FC236}">
                <a16:creationId xmlns:a16="http://schemas.microsoft.com/office/drawing/2014/main" id="{1F422866-BDC9-4BC5-9E2B-E4D37B8E30E2}"/>
              </a:ext>
            </a:extLst>
          </p:cNvPr>
          <p:cNvSpPr/>
          <p:nvPr/>
        </p:nvSpPr>
        <p:spPr>
          <a:xfrm>
            <a:off x="4803126" y="4550778"/>
            <a:ext cx="2047035" cy="702092"/>
          </a:xfrm>
          <a:prstGeom prst="rect">
            <a:avLst/>
          </a:prstGeom>
          <a:solidFill>
            <a:schemeClr val="tx1"/>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ACE363-A4C2-4C0D-9EB6-41D4270D8528}"/>
              </a:ext>
            </a:extLst>
          </p:cNvPr>
          <p:cNvSpPr>
            <a:spLocks noGrp="1"/>
          </p:cNvSpPr>
          <p:nvPr>
            <p:ph type="title"/>
          </p:nvPr>
        </p:nvSpPr>
        <p:spPr>
          <a:xfrm>
            <a:off x="838200" y="365125"/>
            <a:ext cx="10515600" cy="1325563"/>
          </a:xfrm>
        </p:spPr>
        <p:txBody>
          <a:bodyPr/>
          <a:lstStyle/>
          <a:p>
            <a:r>
              <a:rPr lang="en-US">
                <a:latin typeface="Arial"/>
                <a:cs typeface="Calibri Light"/>
              </a:rPr>
              <a:t>Quotes</a:t>
            </a:r>
            <a:endParaRPr lang="en-US">
              <a:latin typeface="Arial"/>
            </a:endParaRPr>
          </a:p>
        </p:txBody>
      </p:sp>
      <p:pic>
        <p:nvPicPr>
          <p:cNvPr id="10" name="Picture 10" descr="A close up of a logo&#10;&#10;Description generated with very high confidence">
            <a:extLst>
              <a:ext uri="{FF2B5EF4-FFF2-40B4-BE49-F238E27FC236}">
                <a16:creationId xmlns:a16="http://schemas.microsoft.com/office/drawing/2014/main" id="{6ABA0A52-9A14-466F-ADF9-055589F17965}"/>
              </a:ext>
            </a:extLst>
          </p:cNvPr>
          <p:cNvPicPr>
            <a:picLocks noChangeAspect="1"/>
          </p:cNvPicPr>
          <p:nvPr/>
        </p:nvPicPr>
        <p:blipFill>
          <a:blip r:embed="rId3"/>
          <a:stretch>
            <a:fillRect/>
          </a:stretch>
        </p:blipFill>
        <p:spPr>
          <a:xfrm>
            <a:off x="4846964" y="4607070"/>
            <a:ext cx="1945593" cy="639612"/>
          </a:xfrm>
          <a:prstGeom prst="rect">
            <a:avLst/>
          </a:prstGeom>
        </p:spPr>
      </p:pic>
      <p:pic>
        <p:nvPicPr>
          <p:cNvPr id="20" name="Graphic 9" descr="Open quotation mark">
            <a:extLst>
              <a:ext uri="{FF2B5EF4-FFF2-40B4-BE49-F238E27FC236}">
                <a16:creationId xmlns:a16="http://schemas.microsoft.com/office/drawing/2014/main" id="{F8677CA2-79AC-408B-A19D-AF301BBD95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23670" y="1257045"/>
            <a:ext cx="596901" cy="596901"/>
          </a:xfrm>
          <a:prstGeom prst="rect">
            <a:avLst/>
          </a:prstGeom>
        </p:spPr>
      </p:pic>
      <p:pic>
        <p:nvPicPr>
          <p:cNvPr id="22" name="Graphic 21" descr="Closed quotation mark">
            <a:extLst>
              <a:ext uri="{FF2B5EF4-FFF2-40B4-BE49-F238E27FC236}">
                <a16:creationId xmlns:a16="http://schemas.microsoft.com/office/drawing/2014/main" id="{FFE2163C-412E-4EDD-B0D4-4C508AB4C6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1138" y="1964440"/>
            <a:ext cx="596901" cy="596901"/>
          </a:xfrm>
          <a:prstGeom prst="rect">
            <a:avLst/>
          </a:prstGeom>
        </p:spPr>
      </p:pic>
      <p:sp>
        <p:nvSpPr>
          <p:cNvPr id="23" name="Rectangle 22">
            <a:extLst>
              <a:ext uri="{FF2B5EF4-FFF2-40B4-BE49-F238E27FC236}">
                <a16:creationId xmlns:a16="http://schemas.microsoft.com/office/drawing/2014/main" id="{58306EDF-F175-431E-8C3F-5289964DC22E}"/>
              </a:ext>
            </a:extLst>
          </p:cNvPr>
          <p:cNvSpPr/>
          <p:nvPr/>
        </p:nvSpPr>
        <p:spPr>
          <a:xfrm>
            <a:off x="5814125" y="5444978"/>
            <a:ext cx="6298279" cy="1209710"/>
          </a:xfrm>
          <a:prstGeom prst="rect">
            <a:avLst/>
          </a:prstGeom>
          <a:solidFill>
            <a:schemeClr val="accent6">
              <a:lumMod val="40000"/>
              <a:lumOff val="60000"/>
            </a:schemeClr>
          </a:solidFill>
          <a:ln>
            <a:solidFill>
              <a:schemeClr val="accent6">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solidFill>
                  <a:schemeClr val="tx1"/>
                </a:solidFill>
                <a:latin typeface="Arial"/>
                <a:ea typeface="+mn-lt"/>
                <a:cs typeface="Arial"/>
              </a:rPr>
              <a:t>By removing complex and expensive elements from devices, their form factors can be transformed</a:t>
            </a:r>
            <a:endParaRPr lang="en-US">
              <a:solidFill>
                <a:schemeClr val="tx1"/>
              </a:solidFill>
              <a:latin typeface="Arial"/>
              <a:ea typeface="+mn-lt"/>
              <a:cs typeface="Arial"/>
            </a:endParaRPr>
          </a:p>
          <a:p>
            <a:pPr algn="ctr"/>
            <a:r>
              <a:rPr lang="en-US" b="1">
                <a:solidFill>
                  <a:schemeClr val="tx1"/>
                </a:solidFill>
                <a:latin typeface="Arial"/>
                <a:ea typeface="+mn-lt"/>
                <a:cs typeface="Arial"/>
              </a:rPr>
              <a:t> completely, with the only limits being the imagination</a:t>
            </a:r>
            <a:endParaRPr lang="en-US">
              <a:solidFill>
                <a:schemeClr val="tx1"/>
              </a:solidFill>
              <a:latin typeface="Arial"/>
              <a:ea typeface="+mn-lt"/>
              <a:cs typeface="Arial"/>
            </a:endParaRPr>
          </a:p>
          <a:p>
            <a:pPr algn="ctr"/>
            <a:r>
              <a:rPr lang="en-US" b="1">
                <a:solidFill>
                  <a:schemeClr val="tx1"/>
                </a:solidFill>
                <a:latin typeface="Arial"/>
                <a:ea typeface="+mn-lt"/>
                <a:cs typeface="Arial"/>
              </a:rPr>
              <a:t> of designers</a:t>
            </a:r>
            <a:endParaRPr lang="en-US">
              <a:solidFill>
                <a:schemeClr val="tx1"/>
              </a:solidFill>
              <a:latin typeface="Arial"/>
              <a:ea typeface="+mn-lt"/>
              <a:cs typeface="Arial"/>
            </a:endParaRPr>
          </a:p>
        </p:txBody>
      </p:sp>
      <p:pic>
        <p:nvPicPr>
          <p:cNvPr id="24" name="Graphic 9" descr="Open quotation mark">
            <a:extLst>
              <a:ext uri="{FF2B5EF4-FFF2-40B4-BE49-F238E27FC236}">
                <a16:creationId xmlns:a16="http://schemas.microsoft.com/office/drawing/2014/main" id="{B2D02F09-44BB-42A4-B0DC-33D95C138E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063" y="5237148"/>
            <a:ext cx="596901" cy="596901"/>
          </a:xfrm>
          <a:prstGeom prst="rect">
            <a:avLst/>
          </a:prstGeom>
        </p:spPr>
      </p:pic>
      <p:pic>
        <p:nvPicPr>
          <p:cNvPr id="25" name="Graphic 24" descr="Closed quotation mark">
            <a:extLst>
              <a:ext uri="{FF2B5EF4-FFF2-40B4-BE49-F238E27FC236}">
                <a16:creationId xmlns:a16="http://schemas.microsoft.com/office/drawing/2014/main" id="{1364A3E9-47AE-4FC0-98CA-A55FC06254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22852" y="6174213"/>
            <a:ext cx="596901" cy="596901"/>
          </a:xfrm>
          <a:prstGeom prst="rect">
            <a:avLst/>
          </a:prstGeom>
        </p:spPr>
      </p:pic>
      <p:pic>
        <p:nvPicPr>
          <p:cNvPr id="29" name="Graphic 28" descr="Closed quotation mark">
            <a:extLst>
              <a:ext uri="{FF2B5EF4-FFF2-40B4-BE49-F238E27FC236}">
                <a16:creationId xmlns:a16="http://schemas.microsoft.com/office/drawing/2014/main" id="{DA78B41E-4D84-4161-AFDA-77EE82D0400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66925" y="3701138"/>
            <a:ext cx="596901" cy="596901"/>
          </a:xfrm>
          <a:prstGeom prst="rect">
            <a:avLst/>
          </a:prstGeom>
        </p:spPr>
      </p:pic>
      <p:pic>
        <p:nvPicPr>
          <p:cNvPr id="30" name="Graphic 9" descr="Open quotation mark">
            <a:extLst>
              <a:ext uri="{FF2B5EF4-FFF2-40B4-BE49-F238E27FC236}">
                <a16:creationId xmlns:a16="http://schemas.microsoft.com/office/drawing/2014/main" id="{3B7FCD3E-CD2D-4E52-B207-64F54676115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7862" y="2933902"/>
            <a:ext cx="596901" cy="596901"/>
          </a:xfrm>
          <a:prstGeom prst="rect">
            <a:avLst/>
          </a:prstGeom>
        </p:spPr>
      </p:pic>
      <p:pic>
        <p:nvPicPr>
          <p:cNvPr id="4" name="Picture 4" descr="A drawing of a face&#10;&#10;Description generated with high confidence">
            <a:extLst>
              <a:ext uri="{FF2B5EF4-FFF2-40B4-BE49-F238E27FC236}">
                <a16:creationId xmlns:a16="http://schemas.microsoft.com/office/drawing/2014/main" id="{04FC3E3A-3EFE-4A47-B9C0-37F02E869F09}"/>
              </a:ext>
            </a:extLst>
          </p:cNvPr>
          <p:cNvPicPr>
            <a:picLocks noChangeAspect="1"/>
          </p:cNvPicPr>
          <p:nvPr/>
        </p:nvPicPr>
        <p:blipFill>
          <a:blip r:embed="rId16"/>
          <a:stretch>
            <a:fillRect/>
          </a:stretch>
        </p:blipFill>
        <p:spPr>
          <a:xfrm>
            <a:off x="8467464" y="2947900"/>
            <a:ext cx="2175410" cy="553295"/>
          </a:xfrm>
          <a:prstGeom prst="rect">
            <a:avLst/>
          </a:prstGeom>
        </p:spPr>
      </p:pic>
      <p:pic>
        <p:nvPicPr>
          <p:cNvPr id="5" name="Picture 6" descr="A close up of a sign&#10;&#10;Description generated with very high confidence">
            <a:extLst>
              <a:ext uri="{FF2B5EF4-FFF2-40B4-BE49-F238E27FC236}">
                <a16:creationId xmlns:a16="http://schemas.microsoft.com/office/drawing/2014/main" id="{353A79DC-6802-4D55-9C60-A2CB90F5B41F}"/>
              </a:ext>
            </a:extLst>
          </p:cNvPr>
          <p:cNvPicPr>
            <a:picLocks noChangeAspect="1"/>
          </p:cNvPicPr>
          <p:nvPr/>
        </p:nvPicPr>
        <p:blipFill>
          <a:blip r:embed="rId17"/>
          <a:stretch>
            <a:fillRect/>
          </a:stretch>
        </p:blipFill>
        <p:spPr>
          <a:xfrm>
            <a:off x="1501920" y="2565103"/>
            <a:ext cx="2086889" cy="598985"/>
          </a:xfrm>
          <a:prstGeom prst="rect">
            <a:avLst/>
          </a:prstGeom>
        </p:spPr>
      </p:pic>
      <p:pic>
        <p:nvPicPr>
          <p:cNvPr id="27" name="Graphic 26" descr="Closed quotation mark">
            <a:extLst>
              <a:ext uri="{FF2B5EF4-FFF2-40B4-BE49-F238E27FC236}">
                <a16:creationId xmlns:a16="http://schemas.microsoft.com/office/drawing/2014/main" id="{D2294F93-AF61-4F5F-8C7C-F2272EBC74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420936" y="4024927"/>
            <a:ext cx="596901" cy="559730"/>
          </a:xfrm>
          <a:prstGeom prst="rect">
            <a:avLst/>
          </a:prstGeom>
        </p:spPr>
      </p:pic>
      <p:pic>
        <p:nvPicPr>
          <p:cNvPr id="31" name="Graphic 9" descr="Open quotation mark">
            <a:extLst>
              <a:ext uri="{FF2B5EF4-FFF2-40B4-BE49-F238E27FC236}">
                <a16:creationId xmlns:a16="http://schemas.microsoft.com/office/drawing/2014/main" id="{9C3351C7-B8F4-4BDB-A672-43B6BE3175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087909" y="3281508"/>
            <a:ext cx="596901" cy="596901"/>
          </a:xfrm>
          <a:prstGeom prst="rect">
            <a:avLst/>
          </a:prstGeom>
        </p:spPr>
      </p:pic>
      <p:pic>
        <p:nvPicPr>
          <p:cNvPr id="32" name="Graphic 31" descr="Closed quotation mark">
            <a:extLst>
              <a:ext uri="{FF2B5EF4-FFF2-40B4-BE49-F238E27FC236}">
                <a16:creationId xmlns:a16="http://schemas.microsoft.com/office/drawing/2014/main" id="{0D9BA665-BF99-41F2-B37F-109A06042B4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653343" y="6353062"/>
            <a:ext cx="596901" cy="596901"/>
          </a:xfrm>
          <a:prstGeom prst="rect">
            <a:avLst/>
          </a:prstGeom>
        </p:spPr>
      </p:pic>
      <p:pic>
        <p:nvPicPr>
          <p:cNvPr id="33" name="Graphic 9" descr="Open quotation mark">
            <a:extLst>
              <a:ext uri="{FF2B5EF4-FFF2-40B4-BE49-F238E27FC236}">
                <a16:creationId xmlns:a16="http://schemas.microsoft.com/office/drawing/2014/main" id="{489A241A-376F-4097-AD73-5DC81E9AA2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87949" y="5152520"/>
            <a:ext cx="596901" cy="596901"/>
          </a:xfrm>
          <a:prstGeom prst="rect">
            <a:avLst/>
          </a:prstGeom>
        </p:spPr>
      </p:pic>
    </p:spTree>
    <p:extLst>
      <p:ext uri="{BB962C8B-B14F-4D97-AF65-F5344CB8AC3E}">
        <p14:creationId xmlns:p14="http://schemas.microsoft.com/office/powerpoint/2010/main" val="1044998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3" title="Industrial Revolution">
            <a:extLst>
              <a:ext uri="{FF2B5EF4-FFF2-40B4-BE49-F238E27FC236}">
                <a16:creationId xmlns:a16="http://schemas.microsoft.com/office/drawing/2014/main" id="{FA4AFAA0-E616-4A79-9AA4-463C234AB7D5}"/>
              </a:ext>
            </a:extLst>
          </p:cNvPr>
          <p:cNvGraphicFramePr/>
          <p:nvPr/>
        </p:nvGraphicFramePr>
        <p:xfrm>
          <a:off x="734122" y="1673475"/>
          <a:ext cx="11051776" cy="4889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88" name="Oval 1187">
            <a:extLst>
              <a:ext uri="{FF2B5EF4-FFF2-40B4-BE49-F238E27FC236}">
                <a16:creationId xmlns:a16="http://schemas.microsoft.com/office/drawing/2014/main" id="{3645D04A-EBC3-4EDB-979E-F5D71E71C3B9}"/>
              </a:ext>
            </a:extLst>
          </p:cNvPr>
          <p:cNvSpPr/>
          <p:nvPr/>
        </p:nvSpPr>
        <p:spPr>
          <a:xfrm>
            <a:off x="8004158" y="2508504"/>
            <a:ext cx="914400" cy="9144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65DCE580-E35E-4710-8A95-6AEF66C3C43B}"/>
              </a:ext>
            </a:extLst>
          </p:cNvPr>
          <p:cNvSpPr>
            <a:spLocks noGrp="1"/>
          </p:cNvSpPr>
          <p:nvPr>
            <p:ph type="title"/>
          </p:nvPr>
        </p:nvSpPr>
        <p:spPr/>
        <p:txBody>
          <a:bodyPr/>
          <a:lstStyle/>
          <a:p>
            <a:r>
              <a:rPr lang="en-US">
                <a:latin typeface="Arial"/>
                <a:ea typeface="+mj-lt"/>
                <a:cs typeface="+mj-lt"/>
              </a:rPr>
              <a:t>The 4th Industrial Revolution</a:t>
            </a:r>
            <a:endParaRPr lang="en-US">
              <a:latin typeface="Arial"/>
              <a:cs typeface="Arial"/>
            </a:endParaRPr>
          </a:p>
        </p:txBody>
      </p:sp>
      <p:sp>
        <p:nvSpPr>
          <p:cNvPr id="1168" name="TextBox 1167">
            <a:extLst>
              <a:ext uri="{FF2B5EF4-FFF2-40B4-BE49-F238E27FC236}">
                <a16:creationId xmlns:a16="http://schemas.microsoft.com/office/drawing/2014/main" id="{08A3103B-DFAF-4B76-94DA-696128B929F3}"/>
              </a:ext>
            </a:extLst>
          </p:cNvPr>
          <p:cNvSpPr txBox="1"/>
          <p:nvPr/>
        </p:nvSpPr>
        <p:spPr>
          <a:xfrm>
            <a:off x="2682815" y="3821307"/>
            <a:ext cx="168153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Arial"/>
              </a:rPr>
              <a:t>Steam-based </a:t>
            </a:r>
          </a:p>
          <a:p>
            <a:pPr algn="ctr"/>
            <a:r>
              <a:rPr lang="en-US" sz="1600" b="1">
                <a:latin typeface="Arial"/>
                <a:cs typeface="Arial"/>
              </a:rPr>
              <a:t>Machines</a:t>
            </a:r>
          </a:p>
        </p:txBody>
      </p:sp>
      <p:sp>
        <p:nvSpPr>
          <p:cNvPr id="1169" name="TextBox 1168">
            <a:extLst>
              <a:ext uri="{FF2B5EF4-FFF2-40B4-BE49-F238E27FC236}">
                <a16:creationId xmlns:a16="http://schemas.microsoft.com/office/drawing/2014/main" id="{5974E37C-08A7-4934-8861-70D8290F2DC5}"/>
              </a:ext>
            </a:extLst>
          </p:cNvPr>
          <p:cNvSpPr txBox="1"/>
          <p:nvPr/>
        </p:nvSpPr>
        <p:spPr>
          <a:xfrm>
            <a:off x="3765562" y="2874241"/>
            <a:ext cx="180088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Arial"/>
              </a:rPr>
              <a:t>Energy-based </a:t>
            </a:r>
          </a:p>
          <a:p>
            <a:pPr algn="ctr"/>
            <a:r>
              <a:rPr lang="en-US" sz="1600" b="1">
                <a:latin typeface="Arial"/>
                <a:cs typeface="Arial"/>
              </a:rPr>
              <a:t>Mass Production</a:t>
            </a:r>
          </a:p>
        </p:txBody>
      </p:sp>
      <p:sp>
        <p:nvSpPr>
          <p:cNvPr id="1170" name="TextBox 1169">
            <a:extLst>
              <a:ext uri="{FF2B5EF4-FFF2-40B4-BE49-F238E27FC236}">
                <a16:creationId xmlns:a16="http://schemas.microsoft.com/office/drawing/2014/main" id="{48CE6AD5-1D31-4D57-8452-C946F49EF477}"/>
              </a:ext>
            </a:extLst>
          </p:cNvPr>
          <p:cNvSpPr txBox="1"/>
          <p:nvPr/>
        </p:nvSpPr>
        <p:spPr>
          <a:xfrm>
            <a:off x="5686137" y="2139628"/>
            <a:ext cx="161317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Arial"/>
              </a:rPr>
              <a:t>Internet-based </a:t>
            </a:r>
          </a:p>
          <a:p>
            <a:pPr algn="ctr"/>
            <a:r>
              <a:rPr lang="en-US" sz="1600" b="1">
                <a:latin typeface="Arial"/>
                <a:cs typeface="Arial"/>
              </a:rPr>
              <a:t>Business</a:t>
            </a:r>
          </a:p>
        </p:txBody>
      </p:sp>
      <p:sp>
        <p:nvSpPr>
          <p:cNvPr id="1171" name="TextBox 1170">
            <a:extLst>
              <a:ext uri="{FF2B5EF4-FFF2-40B4-BE49-F238E27FC236}">
                <a16:creationId xmlns:a16="http://schemas.microsoft.com/office/drawing/2014/main" id="{E27C474B-AD8C-4023-959A-6F1109549573}"/>
              </a:ext>
            </a:extLst>
          </p:cNvPr>
          <p:cNvSpPr txBox="1"/>
          <p:nvPr/>
        </p:nvSpPr>
        <p:spPr>
          <a:xfrm>
            <a:off x="7027965" y="1731775"/>
            <a:ext cx="196107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Arial"/>
              </a:rPr>
              <a:t>Intelligence-based </a:t>
            </a:r>
          </a:p>
          <a:p>
            <a:pPr algn="ctr"/>
            <a:r>
              <a:rPr lang="en-US" sz="1600" b="1">
                <a:latin typeface="Arial"/>
                <a:cs typeface="Arial"/>
              </a:rPr>
              <a:t>Business</a:t>
            </a:r>
          </a:p>
        </p:txBody>
      </p:sp>
      <p:pic>
        <p:nvPicPr>
          <p:cNvPr id="32" name="Picture 32" descr="A close up of a logo&#10;&#10;Description generated with very high confidence">
            <a:extLst>
              <a:ext uri="{FF2B5EF4-FFF2-40B4-BE49-F238E27FC236}">
                <a16:creationId xmlns:a16="http://schemas.microsoft.com/office/drawing/2014/main" id="{8C889B21-4F96-41A5-9FF6-E2439799F97D}"/>
              </a:ext>
            </a:extLst>
          </p:cNvPr>
          <p:cNvPicPr>
            <a:picLocks noChangeAspect="1"/>
          </p:cNvPicPr>
          <p:nvPr/>
        </p:nvPicPr>
        <p:blipFill>
          <a:blip r:embed="rId8"/>
          <a:stretch>
            <a:fillRect/>
          </a:stretch>
        </p:blipFill>
        <p:spPr>
          <a:xfrm>
            <a:off x="8156968" y="2610134"/>
            <a:ext cx="683370" cy="703744"/>
          </a:xfrm>
          <a:prstGeom prst="rect">
            <a:avLst/>
          </a:prstGeom>
        </p:spPr>
      </p:pic>
      <p:sp>
        <p:nvSpPr>
          <p:cNvPr id="191" name="Oval 190">
            <a:extLst>
              <a:ext uri="{FF2B5EF4-FFF2-40B4-BE49-F238E27FC236}">
                <a16:creationId xmlns:a16="http://schemas.microsoft.com/office/drawing/2014/main" id="{C6C6851F-2A77-4654-80DF-70D8D294FA2C}"/>
              </a:ext>
            </a:extLst>
          </p:cNvPr>
          <p:cNvSpPr/>
          <p:nvPr/>
        </p:nvSpPr>
        <p:spPr>
          <a:xfrm>
            <a:off x="6533538" y="2947415"/>
            <a:ext cx="768096" cy="74371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cs typeface="Calibri"/>
            </a:endParaRPr>
          </a:p>
        </p:txBody>
      </p:sp>
      <p:sp>
        <p:nvSpPr>
          <p:cNvPr id="192" name="TextBox 1">
            <a:extLst>
              <a:ext uri="{FF2B5EF4-FFF2-40B4-BE49-F238E27FC236}">
                <a16:creationId xmlns:a16="http://schemas.microsoft.com/office/drawing/2014/main" id="{5900EC98-B62B-4373-948A-9C68F5089EF8}"/>
              </a:ext>
            </a:extLst>
          </p:cNvPr>
          <p:cNvSpPr txBox="1"/>
          <p:nvPr/>
        </p:nvSpPr>
        <p:spPr>
          <a:xfrm>
            <a:off x="6524864" y="3155347"/>
            <a:ext cx="778778"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latin typeface="Arial"/>
                <a:cs typeface="Arial"/>
              </a:rPr>
              <a:t>WWW</a:t>
            </a:r>
            <a:endParaRPr lang="en-US" sz="1600">
              <a:cs typeface="Calibri"/>
            </a:endParaRPr>
          </a:p>
        </p:txBody>
      </p:sp>
      <p:sp>
        <p:nvSpPr>
          <p:cNvPr id="193" name="Oval 192">
            <a:extLst>
              <a:ext uri="{FF2B5EF4-FFF2-40B4-BE49-F238E27FC236}">
                <a16:creationId xmlns:a16="http://schemas.microsoft.com/office/drawing/2014/main" id="{DACB6F7E-2C32-4F16-9E86-2FBBA7209B12}"/>
              </a:ext>
            </a:extLst>
          </p:cNvPr>
          <p:cNvSpPr/>
          <p:nvPr/>
        </p:nvSpPr>
        <p:spPr>
          <a:xfrm>
            <a:off x="5078131" y="3555477"/>
            <a:ext cx="670560" cy="63398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cs typeface="Calibri"/>
            </a:endParaRPr>
          </a:p>
        </p:txBody>
      </p:sp>
      <p:pic>
        <p:nvPicPr>
          <p:cNvPr id="36" name="Picture 36" descr="A circuit board&#10;&#10;Description generated with high confidence">
            <a:extLst>
              <a:ext uri="{FF2B5EF4-FFF2-40B4-BE49-F238E27FC236}">
                <a16:creationId xmlns:a16="http://schemas.microsoft.com/office/drawing/2014/main" id="{AF406FEC-9157-417D-AF24-8D74E7DB8FA4}"/>
              </a:ext>
            </a:extLst>
          </p:cNvPr>
          <p:cNvPicPr>
            <a:picLocks noChangeAspect="1"/>
          </p:cNvPicPr>
          <p:nvPr/>
        </p:nvPicPr>
        <p:blipFill>
          <a:blip r:embed="rId9"/>
          <a:stretch>
            <a:fillRect/>
          </a:stretch>
        </p:blipFill>
        <p:spPr>
          <a:xfrm>
            <a:off x="5178887" y="3638767"/>
            <a:ext cx="463296" cy="463296"/>
          </a:xfrm>
          <a:prstGeom prst="rect">
            <a:avLst/>
          </a:prstGeom>
        </p:spPr>
      </p:pic>
      <p:sp>
        <p:nvSpPr>
          <p:cNvPr id="206" name="Oval 205">
            <a:extLst>
              <a:ext uri="{FF2B5EF4-FFF2-40B4-BE49-F238E27FC236}">
                <a16:creationId xmlns:a16="http://schemas.microsoft.com/office/drawing/2014/main" id="{33F97E3D-D1AE-4656-8B21-0214FABBCDC7}"/>
              </a:ext>
            </a:extLst>
          </p:cNvPr>
          <p:cNvSpPr/>
          <p:nvPr/>
        </p:nvSpPr>
        <p:spPr>
          <a:xfrm>
            <a:off x="3959543" y="4303748"/>
            <a:ext cx="481584" cy="4876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cs typeface="Calibri"/>
            </a:endParaRPr>
          </a:p>
        </p:txBody>
      </p:sp>
      <p:pic>
        <p:nvPicPr>
          <p:cNvPr id="744" name="Picture 744" descr="A black and red text&#10;&#10;Description generated with high confidence">
            <a:extLst>
              <a:ext uri="{FF2B5EF4-FFF2-40B4-BE49-F238E27FC236}">
                <a16:creationId xmlns:a16="http://schemas.microsoft.com/office/drawing/2014/main" id="{C1C41F50-04F3-4A1D-99E1-A994AB336670}"/>
              </a:ext>
            </a:extLst>
          </p:cNvPr>
          <p:cNvPicPr>
            <a:picLocks noChangeAspect="1"/>
          </p:cNvPicPr>
          <p:nvPr/>
        </p:nvPicPr>
        <p:blipFill>
          <a:blip r:embed="rId10"/>
          <a:stretch>
            <a:fillRect/>
          </a:stretch>
        </p:blipFill>
        <p:spPr>
          <a:xfrm>
            <a:off x="3921125" y="4267392"/>
            <a:ext cx="532688" cy="549812"/>
          </a:xfrm>
          <a:prstGeom prst="rect">
            <a:avLst/>
          </a:prstGeom>
        </p:spPr>
      </p:pic>
      <p:sp>
        <p:nvSpPr>
          <p:cNvPr id="220" name="Oval 219">
            <a:extLst>
              <a:ext uri="{FF2B5EF4-FFF2-40B4-BE49-F238E27FC236}">
                <a16:creationId xmlns:a16="http://schemas.microsoft.com/office/drawing/2014/main" id="{477DA63F-28E5-49E8-A9EA-9BDB42EE283C}"/>
              </a:ext>
            </a:extLst>
          </p:cNvPr>
          <p:cNvSpPr/>
          <p:nvPr/>
        </p:nvSpPr>
        <p:spPr>
          <a:xfrm>
            <a:off x="3092373" y="5282183"/>
            <a:ext cx="231648" cy="2316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a:cs typeface="Calibri"/>
            </a:endParaRPr>
          </a:p>
        </p:txBody>
      </p:sp>
      <p:sp>
        <p:nvSpPr>
          <p:cNvPr id="16" name="TextBox 15">
            <a:extLst>
              <a:ext uri="{FF2B5EF4-FFF2-40B4-BE49-F238E27FC236}">
                <a16:creationId xmlns:a16="http://schemas.microsoft.com/office/drawing/2014/main" id="{DF97EA3D-EABC-430E-B7BB-AAD5E8FF9B34}"/>
              </a:ext>
            </a:extLst>
          </p:cNvPr>
          <p:cNvSpPr txBox="1"/>
          <p:nvPr/>
        </p:nvSpPr>
        <p:spPr>
          <a:xfrm>
            <a:off x="10505813" y="6157519"/>
            <a:ext cx="111433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2F5496"/>
                </a:solidFill>
              </a:rPr>
              <a:t>Source: Ericsson</a:t>
            </a:r>
            <a:endParaRPr lang="en-US" sz="1000">
              <a:solidFill>
                <a:srgbClr val="2F5496"/>
              </a:solidFill>
              <a:cs typeface="Calibri"/>
            </a:endParaRPr>
          </a:p>
        </p:txBody>
      </p:sp>
    </p:spTree>
    <p:extLst>
      <p:ext uri="{BB962C8B-B14F-4D97-AF65-F5344CB8AC3E}">
        <p14:creationId xmlns:p14="http://schemas.microsoft.com/office/powerpoint/2010/main" val="1702706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369D0-0ED4-4EFD-8976-2780D3416EDA}"/>
              </a:ext>
            </a:extLst>
          </p:cNvPr>
          <p:cNvSpPr>
            <a:spLocks noGrp="1"/>
          </p:cNvSpPr>
          <p:nvPr>
            <p:ph type="title"/>
          </p:nvPr>
        </p:nvSpPr>
        <p:spPr/>
        <p:txBody>
          <a:bodyPr/>
          <a:lstStyle/>
          <a:p>
            <a:r>
              <a:rPr lang="en-US">
                <a:latin typeface="Arial"/>
                <a:cs typeface="Calibri Light"/>
              </a:rPr>
              <a:t>Motivations - 5G Driven Technology </a:t>
            </a:r>
            <a:endParaRPr lang="en-US">
              <a:latin typeface="Arial"/>
              <a:cs typeface="Arial"/>
            </a:endParaRPr>
          </a:p>
        </p:txBody>
      </p:sp>
    </p:spTree>
    <p:extLst>
      <p:ext uri="{BB962C8B-B14F-4D97-AF65-F5344CB8AC3E}">
        <p14:creationId xmlns:p14="http://schemas.microsoft.com/office/powerpoint/2010/main" val="2810443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4523B4-68B6-4056-A8ED-30BBAEFEA9EE}"/>
              </a:ext>
            </a:extLst>
          </p:cNvPr>
          <p:cNvSpPr/>
          <p:nvPr/>
        </p:nvSpPr>
        <p:spPr>
          <a:xfrm>
            <a:off x="4660084" y="706772"/>
            <a:ext cx="3061981" cy="543187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6" descr="A close up of a screen&#10;&#10;Description generated with high confidence">
            <a:extLst>
              <a:ext uri="{FF2B5EF4-FFF2-40B4-BE49-F238E27FC236}">
                <a16:creationId xmlns:a16="http://schemas.microsoft.com/office/drawing/2014/main" id="{FE371BA4-F3D4-455E-95D0-5E744AB66196}"/>
              </a:ext>
            </a:extLst>
          </p:cNvPr>
          <p:cNvPicPr>
            <a:picLocks noChangeAspect="1"/>
          </p:cNvPicPr>
          <p:nvPr/>
        </p:nvPicPr>
        <p:blipFill>
          <a:blip r:embed="rId2"/>
          <a:stretch>
            <a:fillRect/>
          </a:stretch>
        </p:blipFill>
        <p:spPr>
          <a:xfrm>
            <a:off x="844492" y="483328"/>
            <a:ext cx="10544961" cy="5940279"/>
          </a:xfrm>
          <a:prstGeom prst="rect">
            <a:avLst/>
          </a:prstGeom>
        </p:spPr>
      </p:pic>
      <p:sp>
        <p:nvSpPr>
          <p:cNvPr id="2" name="TextBox 1">
            <a:extLst>
              <a:ext uri="{FF2B5EF4-FFF2-40B4-BE49-F238E27FC236}">
                <a16:creationId xmlns:a16="http://schemas.microsoft.com/office/drawing/2014/main" id="{ADE23DF4-5FB3-4BD1-B20E-830BB4538352}"/>
              </a:ext>
            </a:extLst>
          </p:cNvPr>
          <p:cNvSpPr txBox="1"/>
          <p:nvPr/>
        </p:nvSpPr>
        <p:spPr>
          <a:xfrm>
            <a:off x="2878823" y="6339281"/>
            <a:ext cx="64343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000000"/>
                </a:solidFill>
                <a:latin typeface="Ink Free"/>
              </a:rPr>
              <a:t>Smart mobile phone (2019)</a:t>
            </a:r>
            <a:endParaRPr lang="en-US" sz="2400" b="1">
              <a:latin typeface="Ink Free"/>
              <a:cs typeface="Calibri" panose="020F0502020204030204"/>
            </a:endParaRPr>
          </a:p>
        </p:txBody>
      </p:sp>
      <p:sp>
        <p:nvSpPr>
          <p:cNvPr id="5" name="TextBox 4">
            <a:extLst>
              <a:ext uri="{FF2B5EF4-FFF2-40B4-BE49-F238E27FC236}">
                <a16:creationId xmlns:a16="http://schemas.microsoft.com/office/drawing/2014/main" id="{305430E3-608C-44D9-A663-89849114094A}"/>
              </a:ext>
            </a:extLst>
          </p:cNvPr>
          <p:cNvSpPr txBox="1"/>
          <p:nvPr/>
        </p:nvSpPr>
        <p:spPr>
          <a:xfrm>
            <a:off x="10505813" y="6157519"/>
            <a:ext cx="111433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2F5496"/>
                </a:solidFill>
              </a:rPr>
              <a:t>Source: Googling</a:t>
            </a:r>
            <a:endParaRPr lang="en-US" sz="1000">
              <a:solidFill>
                <a:srgbClr val="2F5496"/>
              </a:solidFill>
              <a:cs typeface="Calibri"/>
            </a:endParaRPr>
          </a:p>
        </p:txBody>
      </p:sp>
    </p:spTree>
    <p:extLst>
      <p:ext uri="{BB962C8B-B14F-4D97-AF65-F5344CB8AC3E}">
        <p14:creationId xmlns:p14="http://schemas.microsoft.com/office/powerpoint/2010/main" val="844667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A picture containing helmet, sky, headdress&#10;&#10;Description generated with high confidence">
            <a:extLst>
              <a:ext uri="{FF2B5EF4-FFF2-40B4-BE49-F238E27FC236}">
                <a16:creationId xmlns:a16="http://schemas.microsoft.com/office/drawing/2014/main" id="{9AECD983-5420-4ED8-A119-086FC9DD812E}"/>
              </a:ext>
            </a:extLst>
          </p:cNvPr>
          <p:cNvPicPr>
            <a:picLocks noGrp="1" noChangeAspect="1"/>
          </p:cNvPicPr>
          <p:nvPr>
            <p:ph sz="half" idx="2"/>
          </p:nvPr>
        </p:nvPicPr>
        <p:blipFill>
          <a:blip r:embed="rId3"/>
          <a:stretch>
            <a:fillRect/>
          </a:stretch>
        </p:blipFill>
        <p:spPr>
          <a:xfrm>
            <a:off x="415234" y="1726470"/>
            <a:ext cx="3849194" cy="1725753"/>
          </a:xfrm>
          <a:prstGeom prst="rect">
            <a:avLst/>
          </a:prstGeom>
        </p:spPr>
      </p:pic>
      <p:sp>
        <p:nvSpPr>
          <p:cNvPr id="2" name="Title 1">
            <a:extLst>
              <a:ext uri="{FF2B5EF4-FFF2-40B4-BE49-F238E27FC236}">
                <a16:creationId xmlns:a16="http://schemas.microsoft.com/office/drawing/2014/main" id="{255369D0-0ED4-4EFD-8976-2780D3416EDA}"/>
              </a:ext>
            </a:extLst>
          </p:cNvPr>
          <p:cNvSpPr>
            <a:spLocks noGrp="1"/>
          </p:cNvSpPr>
          <p:nvPr>
            <p:ph type="title"/>
          </p:nvPr>
        </p:nvSpPr>
        <p:spPr/>
        <p:txBody>
          <a:bodyPr/>
          <a:lstStyle/>
          <a:p>
            <a:r>
              <a:rPr lang="en-US">
                <a:latin typeface="Arial"/>
                <a:cs typeface="Calibri Light"/>
              </a:rPr>
              <a:t>Motivations - 5G Driven Technology </a:t>
            </a:r>
            <a:endParaRPr lang="en-US">
              <a:latin typeface="Arial"/>
              <a:cs typeface="Arial"/>
            </a:endParaRPr>
          </a:p>
        </p:txBody>
      </p:sp>
      <p:sp>
        <p:nvSpPr>
          <p:cNvPr id="3" name="TextBox 2">
            <a:extLst>
              <a:ext uri="{FF2B5EF4-FFF2-40B4-BE49-F238E27FC236}">
                <a16:creationId xmlns:a16="http://schemas.microsoft.com/office/drawing/2014/main" id="{A8E13160-6E16-4488-ADEC-7C59F6B49B05}"/>
              </a:ext>
            </a:extLst>
          </p:cNvPr>
          <p:cNvSpPr txBox="1"/>
          <p:nvPr/>
        </p:nvSpPr>
        <p:spPr>
          <a:xfrm>
            <a:off x="2300714" y="3069266"/>
            <a:ext cx="21444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i="1">
                <a:solidFill>
                  <a:schemeClr val="accent1"/>
                </a:solidFill>
              </a:rPr>
              <a:t>Courtesy of Facebook Oculus</a:t>
            </a:r>
            <a:endParaRPr lang="en-US" sz="1200" i="1">
              <a:solidFill>
                <a:schemeClr val="accent1"/>
              </a:solidFill>
              <a:cs typeface="Calibri"/>
            </a:endParaRPr>
          </a:p>
          <a:p>
            <a:pPr algn="ctr"/>
            <a:endParaRPr lang="en-US" sz="1200" i="1">
              <a:cs typeface="Calibri"/>
            </a:endParaRPr>
          </a:p>
        </p:txBody>
      </p:sp>
      <p:sp>
        <p:nvSpPr>
          <p:cNvPr id="16" name="Rectangle: Rounded Corners 15">
            <a:extLst>
              <a:ext uri="{FF2B5EF4-FFF2-40B4-BE49-F238E27FC236}">
                <a16:creationId xmlns:a16="http://schemas.microsoft.com/office/drawing/2014/main" id="{75536017-D91B-4A81-9C4C-169412F072CA}"/>
              </a:ext>
            </a:extLst>
          </p:cNvPr>
          <p:cNvSpPr/>
          <p:nvPr/>
        </p:nvSpPr>
        <p:spPr>
          <a:xfrm>
            <a:off x="4312664" y="1729981"/>
            <a:ext cx="3295540" cy="4713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90000"/>
              </a:lnSpc>
              <a:spcBef>
                <a:spcPts val="1000"/>
              </a:spcBef>
            </a:pPr>
            <a:r>
              <a:rPr lang="en-US" b="1">
                <a:solidFill>
                  <a:schemeClr val="bg1"/>
                </a:solidFill>
                <a:latin typeface="Arial"/>
                <a:cs typeface="Arial"/>
              </a:rPr>
              <a:t>Small and light form factors</a:t>
            </a:r>
            <a:endParaRPr lang="en-US">
              <a:solidFill>
                <a:schemeClr val="bg1"/>
              </a:solidFill>
              <a:latin typeface="Arial"/>
              <a:ea typeface="+mn-lt"/>
              <a:cs typeface="Arial"/>
            </a:endParaRPr>
          </a:p>
        </p:txBody>
      </p:sp>
    </p:spTree>
    <p:extLst>
      <p:ext uri="{BB962C8B-B14F-4D97-AF65-F5344CB8AC3E}">
        <p14:creationId xmlns:p14="http://schemas.microsoft.com/office/powerpoint/2010/main" val="407851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A picture containing helmet, sky, headdress&#10;&#10;Description generated with high confidence">
            <a:extLst>
              <a:ext uri="{FF2B5EF4-FFF2-40B4-BE49-F238E27FC236}">
                <a16:creationId xmlns:a16="http://schemas.microsoft.com/office/drawing/2014/main" id="{9AECD983-5420-4ED8-A119-086FC9DD812E}"/>
              </a:ext>
            </a:extLst>
          </p:cNvPr>
          <p:cNvPicPr>
            <a:picLocks noGrp="1" noChangeAspect="1"/>
          </p:cNvPicPr>
          <p:nvPr>
            <p:ph sz="half" idx="2"/>
          </p:nvPr>
        </p:nvPicPr>
        <p:blipFill>
          <a:blip r:embed="rId3"/>
          <a:stretch>
            <a:fillRect/>
          </a:stretch>
        </p:blipFill>
        <p:spPr>
          <a:xfrm>
            <a:off x="415234" y="1726470"/>
            <a:ext cx="3849194" cy="1725753"/>
          </a:xfrm>
          <a:prstGeom prst="rect">
            <a:avLst/>
          </a:prstGeom>
        </p:spPr>
      </p:pic>
      <p:sp>
        <p:nvSpPr>
          <p:cNvPr id="2" name="Title 1">
            <a:extLst>
              <a:ext uri="{FF2B5EF4-FFF2-40B4-BE49-F238E27FC236}">
                <a16:creationId xmlns:a16="http://schemas.microsoft.com/office/drawing/2014/main" id="{255369D0-0ED4-4EFD-8976-2780D3416EDA}"/>
              </a:ext>
            </a:extLst>
          </p:cNvPr>
          <p:cNvSpPr>
            <a:spLocks noGrp="1"/>
          </p:cNvSpPr>
          <p:nvPr>
            <p:ph type="title"/>
          </p:nvPr>
        </p:nvSpPr>
        <p:spPr/>
        <p:txBody>
          <a:bodyPr/>
          <a:lstStyle/>
          <a:p>
            <a:r>
              <a:rPr lang="en-US">
                <a:latin typeface="Arial"/>
                <a:cs typeface="Calibri Light"/>
              </a:rPr>
              <a:t>Motivations - 5G Driven Technology </a:t>
            </a:r>
            <a:endParaRPr lang="en-US">
              <a:latin typeface="Arial"/>
              <a:cs typeface="Arial"/>
            </a:endParaRPr>
          </a:p>
        </p:txBody>
      </p:sp>
      <p:sp>
        <p:nvSpPr>
          <p:cNvPr id="3" name="TextBox 2">
            <a:extLst>
              <a:ext uri="{FF2B5EF4-FFF2-40B4-BE49-F238E27FC236}">
                <a16:creationId xmlns:a16="http://schemas.microsoft.com/office/drawing/2014/main" id="{A8E13160-6E16-4488-ADEC-7C59F6B49B05}"/>
              </a:ext>
            </a:extLst>
          </p:cNvPr>
          <p:cNvSpPr txBox="1"/>
          <p:nvPr/>
        </p:nvSpPr>
        <p:spPr>
          <a:xfrm>
            <a:off x="2300714" y="3069266"/>
            <a:ext cx="21444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i="1">
                <a:solidFill>
                  <a:srgbClr val="4472C4"/>
                </a:solidFill>
              </a:rPr>
              <a:t>Courtesy of Facebook Oculus</a:t>
            </a:r>
            <a:endParaRPr lang="en-US" sz="1200" i="1">
              <a:solidFill>
                <a:srgbClr val="4472C4"/>
              </a:solidFill>
              <a:cs typeface="Calibri"/>
            </a:endParaRPr>
          </a:p>
          <a:p>
            <a:pPr algn="ctr"/>
            <a:endParaRPr lang="en-US" sz="1200" i="1">
              <a:solidFill>
                <a:srgbClr val="4472C4"/>
              </a:solidFill>
              <a:cs typeface="Calibri"/>
            </a:endParaRPr>
          </a:p>
        </p:txBody>
      </p:sp>
      <p:pic>
        <p:nvPicPr>
          <p:cNvPr id="10" name="Picture 9" descr="A close up of a map&#10;&#10;Description generated with high confidence">
            <a:extLst>
              <a:ext uri="{FF2B5EF4-FFF2-40B4-BE49-F238E27FC236}">
                <a16:creationId xmlns:a16="http://schemas.microsoft.com/office/drawing/2014/main" id="{494D9EAE-E71B-423D-8EEC-21AD936A73DF}"/>
              </a:ext>
            </a:extLst>
          </p:cNvPr>
          <p:cNvPicPr>
            <a:picLocks noChangeAspect="1"/>
          </p:cNvPicPr>
          <p:nvPr/>
        </p:nvPicPr>
        <p:blipFill>
          <a:blip r:embed="rId4"/>
          <a:stretch>
            <a:fillRect/>
          </a:stretch>
        </p:blipFill>
        <p:spPr>
          <a:xfrm>
            <a:off x="1350513" y="3523067"/>
            <a:ext cx="4640919" cy="2074328"/>
          </a:xfrm>
          <a:prstGeom prst="rect">
            <a:avLst/>
          </a:prstGeom>
        </p:spPr>
      </p:pic>
      <p:sp>
        <p:nvSpPr>
          <p:cNvPr id="12" name="Rectangle: Rounded Corners 11">
            <a:extLst>
              <a:ext uri="{FF2B5EF4-FFF2-40B4-BE49-F238E27FC236}">
                <a16:creationId xmlns:a16="http://schemas.microsoft.com/office/drawing/2014/main" id="{C819D801-784F-40BD-B283-461035D3290F}"/>
              </a:ext>
            </a:extLst>
          </p:cNvPr>
          <p:cNvSpPr/>
          <p:nvPr/>
        </p:nvSpPr>
        <p:spPr>
          <a:xfrm>
            <a:off x="6095901" y="3523168"/>
            <a:ext cx="2056963" cy="45562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nSpc>
                <a:spcPct val="90000"/>
              </a:lnSpc>
              <a:spcBef>
                <a:spcPts val="1000"/>
              </a:spcBef>
            </a:pPr>
            <a:r>
              <a:rPr lang="en-US" b="1">
                <a:solidFill>
                  <a:schemeClr val="bg1"/>
                </a:solidFill>
                <a:latin typeface="Arial"/>
                <a:cs typeface="Arial"/>
              </a:rPr>
              <a:t>Multiple sensors</a:t>
            </a:r>
            <a:endParaRPr lang="en-US">
              <a:latin typeface="Arial"/>
              <a:cs typeface="Arial"/>
            </a:endParaRPr>
          </a:p>
        </p:txBody>
      </p:sp>
      <p:sp>
        <p:nvSpPr>
          <p:cNvPr id="16" name="Rectangle: Rounded Corners 15">
            <a:extLst>
              <a:ext uri="{FF2B5EF4-FFF2-40B4-BE49-F238E27FC236}">
                <a16:creationId xmlns:a16="http://schemas.microsoft.com/office/drawing/2014/main" id="{75536017-D91B-4A81-9C4C-169412F072CA}"/>
              </a:ext>
            </a:extLst>
          </p:cNvPr>
          <p:cNvSpPr/>
          <p:nvPr/>
        </p:nvSpPr>
        <p:spPr>
          <a:xfrm>
            <a:off x="4312664" y="1729981"/>
            <a:ext cx="3295540" cy="4713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90000"/>
              </a:lnSpc>
              <a:spcBef>
                <a:spcPts val="1000"/>
              </a:spcBef>
            </a:pPr>
            <a:r>
              <a:rPr lang="en-US" b="1">
                <a:solidFill>
                  <a:schemeClr val="bg1"/>
                </a:solidFill>
                <a:latin typeface="Arial"/>
                <a:cs typeface="Arial"/>
              </a:rPr>
              <a:t>Small and light form factors</a:t>
            </a:r>
            <a:endParaRPr lang="en-US">
              <a:solidFill>
                <a:schemeClr val="bg1"/>
              </a:solidFill>
              <a:latin typeface="Arial"/>
              <a:ea typeface="+mn-lt"/>
              <a:cs typeface="Arial"/>
            </a:endParaRPr>
          </a:p>
        </p:txBody>
      </p:sp>
      <p:sp>
        <p:nvSpPr>
          <p:cNvPr id="6" name="TextBox 2">
            <a:extLst>
              <a:ext uri="{FF2B5EF4-FFF2-40B4-BE49-F238E27FC236}">
                <a16:creationId xmlns:a16="http://schemas.microsoft.com/office/drawing/2014/main" id="{A64C1055-65E7-4968-A4E7-0F38A7D488F8}"/>
              </a:ext>
            </a:extLst>
          </p:cNvPr>
          <p:cNvSpPr txBox="1"/>
          <p:nvPr/>
        </p:nvSpPr>
        <p:spPr>
          <a:xfrm>
            <a:off x="4149395" y="5481137"/>
            <a:ext cx="171812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a:solidFill>
                  <a:srgbClr val="4472C4"/>
                </a:solidFill>
              </a:rPr>
              <a:t>Courtesy of Qualcomm</a:t>
            </a:r>
            <a:endParaRPr lang="en-US" sz="1200" i="1">
              <a:solidFill>
                <a:srgbClr val="4472C4"/>
              </a:solidFill>
              <a:cs typeface="Calibri"/>
            </a:endParaRPr>
          </a:p>
          <a:p>
            <a:pPr algn="ctr"/>
            <a:endParaRPr lang="en-US" sz="1200" i="1">
              <a:solidFill>
                <a:srgbClr val="4472C4"/>
              </a:solidFill>
              <a:cs typeface="Calibri"/>
            </a:endParaRPr>
          </a:p>
        </p:txBody>
      </p:sp>
    </p:spTree>
    <p:extLst>
      <p:ext uri="{BB962C8B-B14F-4D97-AF65-F5344CB8AC3E}">
        <p14:creationId xmlns:p14="http://schemas.microsoft.com/office/powerpoint/2010/main" val="194496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A picture containing helmet, sky, headdress&#10;&#10;Description generated with high confidence">
            <a:extLst>
              <a:ext uri="{FF2B5EF4-FFF2-40B4-BE49-F238E27FC236}">
                <a16:creationId xmlns:a16="http://schemas.microsoft.com/office/drawing/2014/main" id="{9AECD983-5420-4ED8-A119-086FC9DD812E}"/>
              </a:ext>
            </a:extLst>
          </p:cNvPr>
          <p:cNvPicPr>
            <a:picLocks noGrp="1" noChangeAspect="1"/>
          </p:cNvPicPr>
          <p:nvPr>
            <p:ph sz="half" idx="2"/>
          </p:nvPr>
        </p:nvPicPr>
        <p:blipFill>
          <a:blip r:embed="rId3"/>
          <a:stretch>
            <a:fillRect/>
          </a:stretch>
        </p:blipFill>
        <p:spPr>
          <a:xfrm>
            <a:off x="415234" y="1726470"/>
            <a:ext cx="3849194" cy="1725753"/>
          </a:xfrm>
          <a:prstGeom prst="rect">
            <a:avLst/>
          </a:prstGeom>
        </p:spPr>
      </p:pic>
      <p:sp>
        <p:nvSpPr>
          <p:cNvPr id="2" name="Title 1">
            <a:extLst>
              <a:ext uri="{FF2B5EF4-FFF2-40B4-BE49-F238E27FC236}">
                <a16:creationId xmlns:a16="http://schemas.microsoft.com/office/drawing/2014/main" id="{255369D0-0ED4-4EFD-8976-2780D3416EDA}"/>
              </a:ext>
            </a:extLst>
          </p:cNvPr>
          <p:cNvSpPr>
            <a:spLocks noGrp="1"/>
          </p:cNvSpPr>
          <p:nvPr>
            <p:ph type="title"/>
          </p:nvPr>
        </p:nvSpPr>
        <p:spPr/>
        <p:txBody>
          <a:bodyPr/>
          <a:lstStyle/>
          <a:p>
            <a:r>
              <a:rPr lang="en-US">
                <a:latin typeface="Arial"/>
                <a:cs typeface="Calibri Light"/>
              </a:rPr>
              <a:t>Motivations - 5G Driven Technology </a:t>
            </a:r>
            <a:endParaRPr lang="en-US">
              <a:latin typeface="Arial"/>
              <a:cs typeface="Arial"/>
            </a:endParaRPr>
          </a:p>
        </p:txBody>
      </p:sp>
      <p:sp>
        <p:nvSpPr>
          <p:cNvPr id="3" name="TextBox 2">
            <a:extLst>
              <a:ext uri="{FF2B5EF4-FFF2-40B4-BE49-F238E27FC236}">
                <a16:creationId xmlns:a16="http://schemas.microsoft.com/office/drawing/2014/main" id="{A8E13160-6E16-4488-ADEC-7C59F6B49B05}"/>
              </a:ext>
            </a:extLst>
          </p:cNvPr>
          <p:cNvSpPr txBox="1"/>
          <p:nvPr/>
        </p:nvSpPr>
        <p:spPr>
          <a:xfrm>
            <a:off x="2300714" y="3069266"/>
            <a:ext cx="21444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i="1">
                <a:solidFill>
                  <a:srgbClr val="4472C4"/>
                </a:solidFill>
              </a:rPr>
              <a:t>Courtesy of Facebook Oculus</a:t>
            </a:r>
            <a:endParaRPr lang="en-US" sz="1200" i="1">
              <a:solidFill>
                <a:srgbClr val="4472C4"/>
              </a:solidFill>
              <a:cs typeface="Calibri"/>
            </a:endParaRPr>
          </a:p>
          <a:p>
            <a:pPr algn="ctr"/>
            <a:endParaRPr lang="en-US" sz="1200" i="1">
              <a:solidFill>
                <a:srgbClr val="4472C4"/>
              </a:solidFill>
              <a:cs typeface="Calibri"/>
            </a:endParaRPr>
          </a:p>
        </p:txBody>
      </p:sp>
      <p:sp>
        <p:nvSpPr>
          <p:cNvPr id="4" name="TextBox 3">
            <a:extLst>
              <a:ext uri="{FF2B5EF4-FFF2-40B4-BE49-F238E27FC236}">
                <a16:creationId xmlns:a16="http://schemas.microsoft.com/office/drawing/2014/main" id="{BF6805B0-53BE-41DC-B39E-5E31185447AB}"/>
              </a:ext>
            </a:extLst>
          </p:cNvPr>
          <p:cNvSpPr txBox="1"/>
          <p:nvPr/>
        </p:nvSpPr>
        <p:spPr>
          <a:xfrm>
            <a:off x="5933640" y="6215526"/>
            <a:ext cx="34410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i="1">
                <a:solidFill>
                  <a:srgbClr val="4472C4"/>
                </a:solidFill>
              </a:rPr>
              <a:t>Courtesy of Mercedes-Benz</a:t>
            </a:r>
            <a:endParaRPr lang="en-US" sz="1200" i="1">
              <a:solidFill>
                <a:srgbClr val="4472C4"/>
              </a:solidFill>
              <a:cs typeface="Calibri"/>
            </a:endParaRPr>
          </a:p>
          <a:p>
            <a:pPr algn="ctr"/>
            <a:endParaRPr lang="en-US" sz="1200" i="1">
              <a:solidFill>
                <a:srgbClr val="4472C4"/>
              </a:solidFill>
              <a:cs typeface="Calibri"/>
            </a:endParaRPr>
          </a:p>
        </p:txBody>
      </p:sp>
      <p:pic>
        <p:nvPicPr>
          <p:cNvPr id="8" name="Picture 16" descr="A close up of a car&#10;&#10;Description generated with very high confidence">
            <a:extLst>
              <a:ext uri="{FF2B5EF4-FFF2-40B4-BE49-F238E27FC236}">
                <a16:creationId xmlns:a16="http://schemas.microsoft.com/office/drawing/2014/main" id="{A98AE525-AD64-4BF4-B700-791932FB40D2}"/>
              </a:ext>
            </a:extLst>
          </p:cNvPr>
          <p:cNvPicPr>
            <a:picLocks noChangeAspect="1"/>
          </p:cNvPicPr>
          <p:nvPr/>
        </p:nvPicPr>
        <p:blipFill>
          <a:blip r:embed="rId4"/>
          <a:stretch>
            <a:fillRect/>
          </a:stretch>
        </p:blipFill>
        <p:spPr>
          <a:xfrm>
            <a:off x="6375613" y="4564552"/>
            <a:ext cx="2743200" cy="1831489"/>
          </a:xfrm>
          <a:prstGeom prst="rect">
            <a:avLst/>
          </a:prstGeom>
        </p:spPr>
      </p:pic>
      <p:pic>
        <p:nvPicPr>
          <p:cNvPr id="10" name="Picture 9" descr="A close up of a map&#10;&#10;Description generated with high confidence">
            <a:extLst>
              <a:ext uri="{FF2B5EF4-FFF2-40B4-BE49-F238E27FC236}">
                <a16:creationId xmlns:a16="http://schemas.microsoft.com/office/drawing/2014/main" id="{494D9EAE-E71B-423D-8EEC-21AD936A73DF}"/>
              </a:ext>
            </a:extLst>
          </p:cNvPr>
          <p:cNvPicPr>
            <a:picLocks noChangeAspect="1"/>
          </p:cNvPicPr>
          <p:nvPr/>
        </p:nvPicPr>
        <p:blipFill>
          <a:blip r:embed="rId5"/>
          <a:stretch>
            <a:fillRect/>
          </a:stretch>
        </p:blipFill>
        <p:spPr>
          <a:xfrm>
            <a:off x="1350513" y="3523067"/>
            <a:ext cx="4640919" cy="2074328"/>
          </a:xfrm>
          <a:prstGeom prst="rect">
            <a:avLst/>
          </a:prstGeom>
        </p:spPr>
      </p:pic>
      <p:sp>
        <p:nvSpPr>
          <p:cNvPr id="12" name="Rectangle: Rounded Corners 11">
            <a:extLst>
              <a:ext uri="{FF2B5EF4-FFF2-40B4-BE49-F238E27FC236}">
                <a16:creationId xmlns:a16="http://schemas.microsoft.com/office/drawing/2014/main" id="{C819D801-784F-40BD-B283-461035D3290F}"/>
              </a:ext>
            </a:extLst>
          </p:cNvPr>
          <p:cNvSpPr/>
          <p:nvPr/>
        </p:nvSpPr>
        <p:spPr>
          <a:xfrm>
            <a:off x="6095901" y="3523168"/>
            <a:ext cx="2056963" cy="45562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nSpc>
                <a:spcPct val="90000"/>
              </a:lnSpc>
              <a:spcBef>
                <a:spcPts val="1000"/>
              </a:spcBef>
            </a:pPr>
            <a:r>
              <a:rPr lang="en-US" b="1">
                <a:solidFill>
                  <a:schemeClr val="bg1"/>
                </a:solidFill>
                <a:latin typeface="Arial"/>
                <a:cs typeface="Arial"/>
              </a:rPr>
              <a:t>Multiple sensors</a:t>
            </a:r>
            <a:endParaRPr lang="en-US">
              <a:latin typeface="Arial"/>
              <a:cs typeface="Arial"/>
            </a:endParaRPr>
          </a:p>
        </p:txBody>
      </p:sp>
      <p:sp>
        <p:nvSpPr>
          <p:cNvPr id="16" name="Rectangle: Rounded Corners 15">
            <a:extLst>
              <a:ext uri="{FF2B5EF4-FFF2-40B4-BE49-F238E27FC236}">
                <a16:creationId xmlns:a16="http://schemas.microsoft.com/office/drawing/2014/main" id="{75536017-D91B-4A81-9C4C-169412F072CA}"/>
              </a:ext>
            </a:extLst>
          </p:cNvPr>
          <p:cNvSpPr/>
          <p:nvPr/>
        </p:nvSpPr>
        <p:spPr>
          <a:xfrm>
            <a:off x="4312664" y="1729981"/>
            <a:ext cx="3295540" cy="4713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90000"/>
              </a:lnSpc>
              <a:spcBef>
                <a:spcPts val="1000"/>
              </a:spcBef>
            </a:pPr>
            <a:r>
              <a:rPr lang="en-US" b="1">
                <a:solidFill>
                  <a:schemeClr val="bg1"/>
                </a:solidFill>
                <a:latin typeface="Arial"/>
                <a:cs typeface="Arial"/>
              </a:rPr>
              <a:t>Small and light form factors</a:t>
            </a:r>
            <a:endParaRPr lang="en-US">
              <a:solidFill>
                <a:schemeClr val="bg1"/>
              </a:solidFill>
              <a:latin typeface="Arial"/>
              <a:ea typeface="+mn-lt"/>
              <a:cs typeface="Arial"/>
            </a:endParaRPr>
          </a:p>
        </p:txBody>
      </p:sp>
      <p:sp>
        <p:nvSpPr>
          <p:cNvPr id="17" name="Rectangle: Rounded Corners 16">
            <a:extLst>
              <a:ext uri="{FF2B5EF4-FFF2-40B4-BE49-F238E27FC236}">
                <a16:creationId xmlns:a16="http://schemas.microsoft.com/office/drawing/2014/main" id="{AB288DFE-20EB-4D4A-B90F-F4F3BF5EA4C7}"/>
              </a:ext>
            </a:extLst>
          </p:cNvPr>
          <p:cNvSpPr/>
          <p:nvPr/>
        </p:nvSpPr>
        <p:spPr>
          <a:xfrm>
            <a:off x="8932409" y="4854966"/>
            <a:ext cx="2271119" cy="45562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90000"/>
              </a:lnSpc>
              <a:spcBef>
                <a:spcPts val="1000"/>
              </a:spcBef>
            </a:pPr>
            <a:r>
              <a:rPr lang="en-US" b="1">
                <a:solidFill>
                  <a:schemeClr val="bg1"/>
                </a:solidFill>
                <a:latin typeface="Arial"/>
                <a:cs typeface="Arial"/>
              </a:rPr>
              <a:t>Energy efficiency</a:t>
            </a:r>
            <a:endParaRPr lang="en-US">
              <a:solidFill>
                <a:schemeClr val="bg1"/>
              </a:solidFill>
              <a:latin typeface="Arial"/>
              <a:cs typeface="Arial"/>
            </a:endParaRPr>
          </a:p>
        </p:txBody>
      </p:sp>
      <p:sp>
        <p:nvSpPr>
          <p:cNvPr id="6" name="TextBox 2">
            <a:extLst>
              <a:ext uri="{FF2B5EF4-FFF2-40B4-BE49-F238E27FC236}">
                <a16:creationId xmlns:a16="http://schemas.microsoft.com/office/drawing/2014/main" id="{A64C1055-65E7-4968-A4E7-0F38A7D488F8}"/>
              </a:ext>
            </a:extLst>
          </p:cNvPr>
          <p:cNvSpPr txBox="1"/>
          <p:nvPr/>
        </p:nvSpPr>
        <p:spPr>
          <a:xfrm>
            <a:off x="4149395" y="5481137"/>
            <a:ext cx="171812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a:solidFill>
                  <a:srgbClr val="4472C4"/>
                </a:solidFill>
              </a:rPr>
              <a:t>Courtesy of Qualcomm</a:t>
            </a:r>
            <a:endParaRPr lang="en-US" sz="1200" i="1">
              <a:solidFill>
                <a:srgbClr val="4472C4"/>
              </a:solidFill>
              <a:cs typeface="Calibri"/>
            </a:endParaRPr>
          </a:p>
          <a:p>
            <a:pPr algn="ctr"/>
            <a:endParaRPr lang="en-US" sz="1200" i="1">
              <a:solidFill>
                <a:srgbClr val="4472C4"/>
              </a:solidFill>
              <a:cs typeface="Calibri"/>
            </a:endParaRPr>
          </a:p>
        </p:txBody>
      </p:sp>
    </p:spTree>
    <p:extLst>
      <p:ext uri="{BB962C8B-B14F-4D97-AF65-F5344CB8AC3E}">
        <p14:creationId xmlns:p14="http://schemas.microsoft.com/office/powerpoint/2010/main" val="347858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A picture containing helmet, sky, headdress&#10;&#10;Description generated with high confidence">
            <a:extLst>
              <a:ext uri="{FF2B5EF4-FFF2-40B4-BE49-F238E27FC236}">
                <a16:creationId xmlns:a16="http://schemas.microsoft.com/office/drawing/2014/main" id="{9AECD983-5420-4ED8-A119-086FC9DD812E}"/>
              </a:ext>
            </a:extLst>
          </p:cNvPr>
          <p:cNvPicPr>
            <a:picLocks noGrp="1" noChangeAspect="1"/>
          </p:cNvPicPr>
          <p:nvPr>
            <p:ph sz="half" idx="2"/>
          </p:nvPr>
        </p:nvPicPr>
        <p:blipFill>
          <a:blip r:embed="rId3"/>
          <a:stretch>
            <a:fillRect/>
          </a:stretch>
        </p:blipFill>
        <p:spPr>
          <a:xfrm>
            <a:off x="415234" y="1726470"/>
            <a:ext cx="3849194" cy="1725753"/>
          </a:xfrm>
          <a:prstGeom prst="rect">
            <a:avLst/>
          </a:prstGeom>
        </p:spPr>
      </p:pic>
      <p:sp>
        <p:nvSpPr>
          <p:cNvPr id="2" name="Title 1">
            <a:extLst>
              <a:ext uri="{FF2B5EF4-FFF2-40B4-BE49-F238E27FC236}">
                <a16:creationId xmlns:a16="http://schemas.microsoft.com/office/drawing/2014/main" id="{255369D0-0ED4-4EFD-8976-2780D3416EDA}"/>
              </a:ext>
            </a:extLst>
          </p:cNvPr>
          <p:cNvSpPr>
            <a:spLocks noGrp="1"/>
          </p:cNvSpPr>
          <p:nvPr>
            <p:ph type="title"/>
          </p:nvPr>
        </p:nvSpPr>
        <p:spPr/>
        <p:txBody>
          <a:bodyPr/>
          <a:lstStyle/>
          <a:p>
            <a:r>
              <a:rPr lang="en-US">
                <a:latin typeface="Arial"/>
                <a:cs typeface="Calibri Light"/>
              </a:rPr>
              <a:t>Motivations - 5G Driven Technology </a:t>
            </a:r>
            <a:endParaRPr lang="en-US">
              <a:latin typeface="Arial"/>
              <a:cs typeface="Arial"/>
            </a:endParaRPr>
          </a:p>
        </p:txBody>
      </p:sp>
      <p:sp>
        <p:nvSpPr>
          <p:cNvPr id="3" name="TextBox 2">
            <a:extLst>
              <a:ext uri="{FF2B5EF4-FFF2-40B4-BE49-F238E27FC236}">
                <a16:creationId xmlns:a16="http://schemas.microsoft.com/office/drawing/2014/main" id="{A8E13160-6E16-4488-ADEC-7C59F6B49B05}"/>
              </a:ext>
            </a:extLst>
          </p:cNvPr>
          <p:cNvSpPr txBox="1"/>
          <p:nvPr/>
        </p:nvSpPr>
        <p:spPr>
          <a:xfrm>
            <a:off x="2300714" y="3069266"/>
            <a:ext cx="21444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i="1">
                <a:solidFill>
                  <a:srgbClr val="4472C4"/>
                </a:solidFill>
              </a:rPr>
              <a:t>Courtesy of Facebook Oculus</a:t>
            </a:r>
            <a:endParaRPr lang="en-US" sz="1200" i="1">
              <a:solidFill>
                <a:srgbClr val="4472C4"/>
              </a:solidFill>
              <a:cs typeface="Calibri"/>
            </a:endParaRPr>
          </a:p>
          <a:p>
            <a:pPr algn="ctr"/>
            <a:endParaRPr lang="en-US" sz="1200" i="1">
              <a:solidFill>
                <a:srgbClr val="4472C4"/>
              </a:solidFill>
              <a:cs typeface="Calibri"/>
            </a:endParaRPr>
          </a:p>
        </p:txBody>
      </p:sp>
      <p:sp>
        <p:nvSpPr>
          <p:cNvPr id="4" name="TextBox 3">
            <a:extLst>
              <a:ext uri="{FF2B5EF4-FFF2-40B4-BE49-F238E27FC236}">
                <a16:creationId xmlns:a16="http://schemas.microsoft.com/office/drawing/2014/main" id="{BF6805B0-53BE-41DC-B39E-5E31185447AB}"/>
              </a:ext>
            </a:extLst>
          </p:cNvPr>
          <p:cNvSpPr txBox="1"/>
          <p:nvPr/>
        </p:nvSpPr>
        <p:spPr>
          <a:xfrm>
            <a:off x="5933640" y="6215526"/>
            <a:ext cx="34410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i="1">
                <a:solidFill>
                  <a:srgbClr val="4472C4"/>
                </a:solidFill>
              </a:rPr>
              <a:t>Courtesy of Mercedes-Benz</a:t>
            </a:r>
            <a:endParaRPr lang="en-US" sz="1200" i="1">
              <a:solidFill>
                <a:srgbClr val="4472C4"/>
              </a:solidFill>
              <a:cs typeface="Calibri"/>
            </a:endParaRPr>
          </a:p>
          <a:p>
            <a:pPr algn="ctr"/>
            <a:endParaRPr lang="en-US" sz="1200" i="1">
              <a:solidFill>
                <a:srgbClr val="4472C4"/>
              </a:solidFill>
              <a:cs typeface="Calibri"/>
            </a:endParaRPr>
          </a:p>
        </p:txBody>
      </p:sp>
      <p:pic>
        <p:nvPicPr>
          <p:cNvPr id="8" name="Picture 16" descr="A close up of a car&#10;&#10;Description generated with very high confidence">
            <a:extLst>
              <a:ext uri="{FF2B5EF4-FFF2-40B4-BE49-F238E27FC236}">
                <a16:creationId xmlns:a16="http://schemas.microsoft.com/office/drawing/2014/main" id="{A98AE525-AD64-4BF4-B700-791932FB40D2}"/>
              </a:ext>
            </a:extLst>
          </p:cNvPr>
          <p:cNvPicPr>
            <a:picLocks noChangeAspect="1"/>
          </p:cNvPicPr>
          <p:nvPr/>
        </p:nvPicPr>
        <p:blipFill>
          <a:blip r:embed="rId4"/>
          <a:stretch>
            <a:fillRect/>
          </a:stretch>
        </p:blipFill>
        <p:spPr>
          <a:xfrm>
            <a:off x="6375613" y="4564552"/>
            <a:ext cx="2743200" cy="1831489"/>
          </a:xfrm>
          <a:prstGeom prst="rect">
            <a:avLst/>
          </a:prstGeom>
        </p:spPr>
      </p:pic>
      <p:pic>
        <p:nvPicPr>
          <p:cNvPr id="10" name="Picture 9" descr="A close up of a map&#10;&#10;Description generated with high confidence">
            <a:extLst>
              <a:ext uri="{FF2B5EF4-FFF2-40B4-BE49-F238E27FC236}">
                <a16:creationId xmlns:a16="http://schemas.microsoft.com/office/drawing/2014/main" id="{494D9EAE-E71B-423D-8EEC-21AD936A73DF}"/>
              </a:ext>
            </a:extLst>
          </p:cNvPr>
          <p:cNvPicPr>
            <a:picLocks noChangeAspect="1"/>
          </p:cNvPicPr>
          <p:nvPr/>
        </p:nvPicPr>
        <p:blipFill>
          <a:blip r:embed="rId5"/>
          <a:stretch>
            <a:fillRect/>
          </a:stretch>
        </p:blipFill>
        <p:spPr>
          <a:xfrm>
            <a:off x="1350513" y="3523067"/>
            <a:ext cx="4640919" cy="2074328"/>
          </a:xfrm>
          <a:prstGeom prst="rect">
            <a:avLst/>
          </a:prstGeom>
        </p:spPr>
      </p:pic>
      <p:sp>
        <p:nvSpPr>
          <p:cNvPr id="12" name="Rectangle: Rounded Corners 11">
            <a:extLst>
              <a:ext uri="{FF2B5EF4-FFF2-40B4-BE49-F238E27FC236}">
                <a16:creationId xmlns:a16="http://schemas.microsoft.com/office/drawing/2014/main" id="{C819D801-784F-40BD-B283-461035D3290F}"/>
              </a:ext>
            </a:extLst>
          </p:cNvPr>
          <p:cNvSpPr/>
          <p:nvPr/>
        </p:nvSpPr>
        <p:spPr>
          <a:xfrm>
            <a:off x="6095901" y="3523168"/>
            <a:ext cx="2056963" cy="45562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nSpc>
                <a:spcPct val="90000"/>
              </a:lnSpc>
              <a:spcBef>
                <a:spcPts val="1000"/>
              </a:spcBef>
            </a:pPr>
            <a:r>
              <a:rPr lang="en-US" b="1">
                <a:solidFill>
                  <a:schemeClr val="bg1"/>
                </a:solidFill>
                <a:latin typeface="Arial"/>
                <a:cs typeface="Arial"/>
              </a:rPr>
              <a:t>Multiple sensors</a:t>
            </a:r>
            <a:endParaRPr lang="en-US">
              <a:latin typeface="Arial"/>
              <a:cs typeface="Arial"/>
            </a:endParaRPr>
          </a:p>
        </p:txBody>
      </p:sp>
      <p:sp>
        <p:nvSpPr>
          <p:cNvPr id="16" name="Rectangle: Rounded Corners 15">
            <a:extLst>
              <a:ext uri="{FF2B5EF4-FFF2-40B4-BE49-F238E27FC236}">
                <a16:creationId xmlns:a16="http://schemas.microsoft.com/office/drawing/2014/main" id="{75536017-D91B-4A81-9C4C-169412F072CA}"/>
              </a:ext>
            </a:extLst>
          </p:cNvPr>
          <p:cNvSpPr/>
          <p:nvPr/>
        </p:nvSpPr>
        <p:spPr>
          <a:xfrm>
            <a:off x="4312664" y="1729981"/>
            <a:ext cx="3295540" cy="4713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90000"/>
              </a:lnSpc>
              <a:spcBef>
                <a:spcPts val="1000"/>
              </a:spcBef>
            </a:pPr>
            <a:r>
              <a:rPr lang="en-US" b="1">
                <a:solidFill>
                  <a:schemeClr val="bg1"/>
                </a:solidFill>
                <a:latin typeface="Arial"/>
                <a:cs typeface="Arial"/>
              </a:rPr>
              <a:t>Small and light form factors</a:t>
            </a:r>
            <a:endParaRPr lang="en-US">
              <a:solidFill>
                <a:schemeClr val="bg1"/>
              </a:solidFill>
              <a:latin typeface="Arial"/>
              <a:ea typeface="+mn-lt"/>
              <a:cs typeface="Arial"/>
            </a:endParaRPr>
          </a:p>
        </p:txBody>
      </p:sp>
      <p:sp>
        <p:nvSpPr>
          <p:cNvPr id="17" name="Rectangle: Rounded Corners 16">
            <a:extLst>
              <a:ext uri="{FF2B5EF4-FFF2-40B4-BE49-F238E27FC236}">
                <a16:creationId xmlns:a16="http://schemas.microsoft.com/office/drawing/2014/main" id="{AB288DFE-20EB-4D4A-B90F-F4F3BF5EA4C7}"/>
              </a:ext>
            </a:extLst>
          </p:cNvPr>
          <p:cNvSpPr/>
          <p:nvPr/>
        </p:nvSpPr>
        <p:spPr>
          <a:xfrm>
            <a:off x="8932409" y="4854966"/>
            <a:ext cx="2271119" cy="45562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90000"/>
              </a:lnSpc>
              <a:spcBef>
                <a:spcPts val="1000"/>
              </a:spcBef>
            </a:pPr>
            <a:r>
              <a:rPr lang="en-US" b="1">
                <a:solidFill>
                  <a:schemeClr val="bg1"/>
                </a:solidFill>
                <a:latin typeface="Arial"/>
                <a:cs typeface="Arial"/>
              </a:rPr>
              <a:t>Energy efficiency</a:t>
            </a:r>
            <a:endParaRPr lang="en-US">
              <a:solidFill>
                <a:schemeClr val="bg1"/>
              </a:solidFill>
              <a:latin typeface="Arial"/>
              <a:cs typeface="Arial"/>
            </a:endParaRPr>
          </a:p>
        </p:txBody>
      </p:sp>
      <p:sp>
        <p:nvSpPr>
          <p:cNvPr id="11" name="Rectangle: Rounded Corners 10">
            <a:extLst>
              <a:ext uri="{FF2B5EF4-FFF2-40B4-BE49-F238E27FC236}">
                <a16:creationId xmlns:a16="http://schemas.microsoft.com/office/drawing/2014/main" id="{6727CFA6-F20B-491A-A0FA-1DBF8944C936}"/>
              </a:ext>
            </a:extLst>
          </p:cNvPr>
          <p:cNvSpPr/>
          <p:nvPr/>
        </p:nvSpPr>
        <p:spPr>
          <a:xfrm>
            <a:off x="9754549" y="2923256"/>
            <a:ext cx="2081750" cy="50276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nSpc>
                <a:spcPct val="90000"/>
              </a:lnSpc>
              <a:spcBef>
                <a:spcPts val="1000"/>
              </a:spcBef>
            </a:pPr>
            <a:r>
              <a:rPr lang="en-US" b="1">
                <a:solidFill>
                  <a:schemeClr val="bg1"/>
                </a:solidFill>
                <a:latin typeface="Arial"/>
                <a:cs typeface="Arial"/>
              </a:rPr>
              <a:t>Low price point</a:t>
            </a:r>
            <a:endParaRPr lang="en-US">
              <a:solidFill>
                <a:schemeClr val="bg1"/>
              </a:solidFill>
              <a:latin typeface="Arial"/>
              <a:cs typeface="Arial"/>
            </a:endParaRPr>
          </a:p>
        </p:txBody>
      </p:sp>
      <p:sp>
        <p:nvSpPr>
          <p:cNvPr id="6" name="TextBox 2">
            <a:extLst>
              <a:ext uri="{FF2B5EF4-FFF2-40B4-BE49-F238E27FC236}">
                <a16:creationId xmlns:a16="http://schemas.microsoft.com/office/drawing/2014/main" id="{A64C1055-65E7-4968-A4E7-0F38A7D488F8}"/>
              </a:ext>
            </a:extLst>
          </p:cNvPr>
          <p:cNvSpPr txBox="1"/>
          <p:nvPr/>
        </p:nvSpPr>
        <p:spPr>
          <a:xfrm>
            <a:off x="4149395" y="5481137"/>
            <a:ext cx="171812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a:solidFill>
                  <a:srgbClr val="4472C4"/>
                </a:solidFill>
              </a:rPr>
              <a:t>Courtesy of Qualcomm</a:t>
            </a:r>
            <a:endParaRPr lang="en-US" sz="1200" i="1">
              <a:solidFill>
                <a:srgbClr val="4472C4"/>
              </a:solidFill>
              <a:cs typeface="Calibri"/>
            </a:endParaRPr>
          </a:p>
          <a:p>
            <a:pPr algn="ctr"/>
            <a:endParaRPr lang="en-US" sz="1200" i="1">
              <a:solidFill>
                <a:srgbClr val="4472C4"/>
              </a:solidFill>
              <a:cs typeface="Calibri"/>
            </a:endParaRPr>
          </a:p>
        </p:txBody>
      </p:sp>
    </p:spTree>
    <p:extLst>
      <p:ext uri="{BB962C8B-B14F-4D97-AF65-F5344CB8AC3E}">
        <p14:creationId xmlns:p14="http://schemas.microsoft.com/office/powerpoint/2010/main" val="794610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A picture containing helmet, sky, headdress&#10;&#10;Description generated with high confidence">
            <a:extLst>
              <a:ext uri="{FF2B5EF4-FFF2-40B4-BE49-F238E27FC236}">
                <a16:creationId xmlns:a16="http://schemas.microsoft.com/office/drawing/2014/main" id="{9AECD983-5420-4ED8-A119-086FC9DD812E}"/>
              </a:ext>
            </a:extLst>
          </p:cNvPr>
          <p:cNvPicPr>
            <a:picLocks noGrp="1" noChangeAspect="1"/>
          </p:cNvPicPr>
          <p:nvPr>
            <p:ph sz="half" idx="2"/>
          </p:nvPr>
        </p:nvPicPr>
        <p:blipFill>
          <a:blip r:embed="rId3"/>
          <a:stretch>
            <a:fillRect/>
          </a:stretch>
        </p:blipFill>
        <p:spPr>
          <a:xfrm>
            <a:off x="415234" y="1726470"/>
            <a:ext cx="3849194" cy="1725753"/>
          </a:xfrm>
          <a:prstGeom prst="rect">
            <a:avLst/>
          </a:prstGeom>
        </p:spPr>
      </p:pic>
      <p:sp>
        <p:nvSpPr>
          <p:cNvPr id="2" name="Title 1">
            <a:extLst>
              <a:ext uri="{FF2B5EF4-FFF2-40B4-BE49-F238E27FC236}">
                <a16:creationId xmlns:a16="http://schemas.microsoft.com/office/drawing/2014/main" id="{255369D0-0ED4-4EFD-8976-2780D3416EDA}"/>
              </a:ext>
            </a:extLst>
          </p:cNvPr>
          <p:cNvSpPr>
            <a:spLocks noGrp="1"/>
          </p:cNvSpPr>
          <p:nvPr>
            <p:ph type="title"/>
          </p:nvPr>
        </p:nvSpPr>
        <p:spPr/>
        <p:txBody>
          <a:bodyPr/>
          <a:lstStyle/>
          <a:p>
            <a:r>
              <a:rPr lang="en-US">
                <a:latin typeface="Arial"/>
                <a:cs typeface="Calibri Light"/>
              </a:rPr>
              <a:t>Motivations - 5G Driven Technology </a:t>
            </a:r>
            <a:endParaRPr lang="en-US">
              <a:latin typeface="Arial"/>
              <a:cs typeface="Arial"/>
            </a:endParaRPr>
          </a:p>
        </p:txBody>
      </p:sp>
      <p:sp>
        <p:nvSpPr>
          <p:cNvPr id="3" name="TextBox 2">
            <a:extLst>
              <a:ext uri="{FF2B5EF4-FFF2-40B4-BE49-F238E27FC236}">
                <a16:creationId xmlns:a16="http://schemas.microsoft.com/office/drawing/2014/main" id="{A8E13160-6E16-4488-ADEC-7C59F6B49B05}"/>
              </a:ext>
            </a:extLst>
          </p:cNvPr>
          <p:cNvSpPr txBox="1"/>
          <p:nvPr/>
        </p:nvSpPr>
        <p:spPr>
          <a:xfrm>
            <a:off x="2300714" y="3069266"/>
            <a:ext cx="21444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i="1">
                <a:solidFill>
                  <a:srgbClr val="4472C4"/>
                </a:solidFill>
              </a:rPr>
              <a:t>Courtesy of Facebook Oculus</a:t>
            </a:r>
            <a:endParaRPr lang="en-US" sz="1200" i="1">
              <a:solidFill>
                <a:srgbClr val="4472C4"/>
              </a:solidFill>
              <a:cs typeface="Calibri"/>
            </a:endParaRPr>
          </a:p>
          <a:p>
            <a:pPr algn="ctr"/>
            <a:endParaRPr lang="en-US" sz="1200" i="1">
              <a:solidFill>
                <a:srgbClr val="4472C4"/>
              </a:solidFill>
              <a:cs typeface="Calibri"/>
            </a:endParaRPr>
          </a:p>
        </p:txBody>
      </p:sp>
      <p:sp>
        <p:nvSpPr>
          <p:cNvPr id="4" name="TextBox 3">
            <a:extLst>
              <a:ext uri="{FF2B5EF4-FFF2-40B4-BE49-F238E27FC236}">
                <a16:creationId xmlns:a16="http://schemas.microsoft.com/office/drawing/2014/main" id="{BF6805B0-53BE-41DC-B39E-5E31185447AB}"/>
              </a:ext>
            </a:extLst>
          </p:cNvPr>
          <p:cNvSpPr txBox="1"/>
          <p:nvPr/>
        </p:nvSpPr>
        <p:spPr>
          <a:xfrm>
            <a:off x="5933640" y="6215526"/>
            <a:ext cx="34410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i="1">
                <a:solidFill>
                  <a:srgbClr val="4472C4"/>
                </a:solidFill>
              </a:rPr>
              <a:t>Courtesy of Mercedes-Benz</a:t>
            </a:r>
            <a:endParaRPr lang="en-US" sz="1200" i="1">
              <a:solidFill>
                <a:srgbClr val="4472C4"/>
              </a:solidFill>
              <a:cs typeface="Calibri"/>
            </a:endParaRPr>
          </a:p>
          <a:p>
            <a:pPr algn="ctr"/>
            <a:endParaRPr lang="en-US" sz="1200" i="1">
              <a:solidFill>
                <a:srgbClr val="4472C4"/>
              </a:solidFill>
              <a:cs typeface="Calibri"/>
            </a:endParaRPr>
          </a:p>
        </p:txBody>
      </p:sp>
      <p:pic>
        <p:nvPicPr>
          <p:cNvPr id="8" name="Picture 16" descr="A close up of a car&#10;&#10;Description generated with very high confidence">
            <a:extLst>
              <a:ext uri="{FF2B5EF4-FFF2-40B4-BE49-F238E27FC236}">
                <a16:creationId xmlns:a16="http://schemas.microsoft.com/office/drawing/2014/main" id="{A98AE525-AD64-4BF4-B700-791932FB40D2}"/>
              </a:ext>
            </a:extLst>
          </p:cNvPr>
          <p:cNvPicPr>
            <a:picLocks noChangeAspect="1"/>
          </p:cNvPicPr>
          <p:nvPr/>
        </p:nvPicPr>
        <p:blipFill>
          <a:blip r:embed="rId4"/>
          <a:stretch>
            <a:fillRect/>
          </a:stretch>
        </p:blipFill>
        <p:spPr>
          <a:xfrm>
            <a:off x="6375613" y="4564552"/>
            <a:ext cx="2743200" cy="1831489"/>
          </a:xfrm>
          <a:prstGeom prst="rect">
            <a:avLst/>
          </a:prstGeom>
        </p:spPr>
      </p:pic>
      <p:pic>
        <p:nvPicPr>
          <p:cNvPr id="10" name="Picture 9" descr="A close up of a map&#10;&#10;Description generated with high confidence">
            <a:extLst>
              <a:ext uri="{FF2B5EF4-FFF2-40B4-BE49-F238E27FC236}">
                <a16:creationId xmlns:a16="http://schemas.microsoft.com/office/drawing/2014/main" id="{494D9EAE-E71B-423D-8EEC-21AD936A73DF}"/>
              </a:ext>
            </a:extLst>
          </p:cNvPr>
          <p:cNvPicPr>
            <a:picLocks noChangeAspect="1"/>
          </p:cNvPicPr>
          <p:nvPr/>
        </p:nvPicPr>
        <p:blipFill>
          <a:blip r:embed="rId5"/>
          <a:stretch>
            <a:fillRect/>
          </a:stretch>
        </p:blipFill>
        <p:spPr>
          <a:xfrm>
            <a:off x="1350513" y="3523067"/>
            <a:ext cx="4640919" cy="2074328"/>
          </a:xfrm>
          <a:prstGeom prst="rect">
            <a:avLst/>
          </a:prstGeom>
        </p:spPr>
      </p:pic>
      <p:sp>
        <p:nvSpPr>
          <p:cNvPr id="12" name="Rectangle: Rounded Corners 11">
            <a:extLst>
              <a:ext uri="{FF2B5EF4-FFF2-40B4-BE49-F238E27FC236}">
                <a16:creationId xmlns:a16="http://schemas.microsoft.com/office/drawing/2014/main" id="{C819D801-784F-40BD-B283-461035D3290F}"/>
              </a:ext>
            </a:extLst>
          </p:cNvPr>
          <p:cNvSpPr/>
          <p:nvPr/>
        </p:nvSpPr>
        <p:spPr>
          <a:xfrm>
            <a:off x="6095901" y="3523168"/>
            <a:ext cx="2056963" cy="45562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nSpc>
                <a:spcPct val="90000"/>
              </a:lnSpc>
              <a:spcBef>
                <a:spcPts val="1000"/>
              </a:spcBef>
            </a:pPr>
            <a:r>
              <a:rPr lang="en-US" b="1">
                <a:solidFill>
                  <a:schemeClr val="bg1"/>
                </a:solidFill>
                <a:latin typeface="Arial"/>
                <a:cs typeface="Arial"/>
              </a:rPr>
              <a:t>Multiple sensors</a:t>
            </a:r>
            <a:endParaRPr lang="en-US">
              <a:latin typeface="Arial"/>
              <a:cs typeface="Arial"/>
            </a:endParaRPr>
          </a:p>
        </p:txBody>
      </p:sp>
      <p:sp>
        <p:nvSpPr>
          <p:cNvPr id="16" name="Rectangle: Rounded Corners 15">
            <a:extLst>
              <a:ext uri="{FF2B5EF4-FFF2-40B4-BE49-F238E27FC236}">
                <a16:creationId xmlns:a16="http://schemas.microsoft.com/office/drawing/2014/main" id="{75536017-D91B-4A81-9C4C-169412F072CA}"/>
              </a:ext>
            </a:extLst>
          </p:cNvPr>
          <p:cNvSpPr/>
          <p:nvPr/>
        </p:nvSpPr>
        <p:spPr>
          <a:xfrm>
            <a:off x="4312664" y="1729981"/>
            <a:ext cx="3295540" cy="4713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nSpc>
                <a:spcPct val="90000"/>
              </a:lnSpc>
              <a:spcBef>
                <a:spcPts val="1000"/>
              </a:spcBef>
            </a:pPr>
            <a:r>
              <a:rPr lang="en-US" b="1">
                <a:solidFill>
                  <a:schemeClr val="bg1"/>
                </a:solidFill>
                <a:latin typeface="Arial"/>
                <a:cs typeface="Arial"/>
              </a:rPr>
              <a:t>Small and light form factors</a:t>
            </a:r>
            <a:endParaRPr lang="en-US">
              <a:solidFill>
                <a:schemeClr val="bg1"/>
              </a:solidFill>
              <a:latin typeface="Arial"/>
              <a:ea typeface="+mn-lt"/>
              <a:cs typeface="Arial"/>
            </a:endParaRPr>
          </a:p>
        </p:txBody>
      </p:sp>
      <p:sp>
        <p:nvSpPr>
          <p:cNvPr id="17" name="Rectangle: Rounded Corners 16">
            <a:extLst>
              <a:ext uri="{FF2B5EF4-FFF2-40B4-BE49-F238E27FC236}">
                <a16:creationId xmlns:a16="http://schemas.microsoft.com/office/drawing/2014/main" id="{AB288DFE-20EB-4D4A-B90F-F4F3BF5EA4C7}"/>
              </a:ext>
            </a:extLst>
          </p:cNvPr>
          <p:cNvSpPr/>
          <p:nvPr/>
        </p:nvSpPr>
        <p:spPr>
          <a:xfrm>
            <a:off x="8932409" y="4854966"/>
            <a:ext cx="2271119" cy="45562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nSpc>
                <a:spcPct val="90000"/>
              </a:lnSpc>
              <a:spcBef>
                <a:spcPts val="1000"/>
              </a:spcBef>
            </a:pPr>
            <a:r>
              <a:rPr lang="en-US" b="1">
                <a:solidFill>
                  <a:schemeClr val="bg1"/>
                </a:solidFill>
                <a:latin typeface="Arial"/>
                <a:cs typeface="Arial"/>
              </a:rPr>
              <a:t>Energy efficiency</a:t>
            </a:r>
            <a:endParaRPr lang="en-US">
              <a:solidFill>
                <a:schemeClr val="bg1"/>
              </a:solidFill>
              <a:latin typeface="Arial"/>
              <a:cs typeface="Arial"/>
            </a:endParaRPr>
          </a:p>
        </p:txBody>
      </p:sp>
      <p:sp>
        <p:nvSpPr>
          <p:cNvPr id="11" name="Rectangle: Rounded Corners 10">
            <a:extLst>
              <a:ext uri="{FF2B5EF4-FFF2-40B4-BE49-F238E27FC236}">
                <a16:creationId xmlns:a16="http://schemas.microsoft.com/office/drawing/2014/main" id="{6727CFA6-F20B-491A-A0FA-1DBF8944C936}"/>
              </a:ext>
            </a:extLst>
          </p:cNvPr>
          <p:cNvSpPr/>
          <p:nvPr/>
        </p:nvSpPr>
        <p:spPr>
          <a:xfrm>
            <a:off x="9754549" y="2923256"/>
            <a:ext cx="2081750" cy="50276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nSpc>
                <a:spcPct val="90000"/>
              </a:lnSpc>
              <a:spcBef>
                <a:spcPts val="1000"/>
              </a:spcBef>
            </a:pPr>
            <a:r>
              <a:rPr lang="en-US" b="1">
                <a:solidFill>
                  <a:schemeClr val="bg1"/>
                </a:solidFill>
                <a:latin typeface="Arial"/>
                <a:cs typeface="Arial"/>
              </a:rPr>
              <a:t>Low price point</a:t>
            </a:r>
            <a:endParaRPr lang="en-US">
              <a:solidFill>
                <a:schemeClr val="bg1"/>
              </a:solidFill>
              <a:latin typeface="Arial"/>
              <a:cs typeface="Arial"/>
            </a:endParaRPr>
          </a:p>
        </p:txBody>
      </p:sp>
      <p:sp>
        <p:nvSpPr>
          <p:cNvPr id="6" name="TextBox 2">
            <a:extLst>
              <a:ext uri="{FF2B5EF4-FFF2-40B4-BE49-F238E27FC236}">
                <a16:creationId xmlns:a16="http://schemas.microsoft.com/office/drawing/2014/main" id="{A64C1055-65E7-4968-A4E7-0F38A7D488F8}"/>
              </a:ext>
            </a:extLst>
          </p:cNvPr>
          <p:cNvSpPr txBox="1"/>
          <p:nvPr/>
        </p:nvSpPr>
        <p:spPr>
          <a:xfrm>
            <a:off x="4149395" y="5481137"/>
            <a:ext cx="1718128"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i="1">
                <a:solidFill>
                  <a:srgbClr val="4472C4"/>
                </a:solidFill>
              </a:rPr>
              <a:t>Courtesy of Qualcomm</a:t>
            </a:r>
            <a:endParaRPr lang="en-US" sz="1200" i="1">
              <a:solidFill>
                <a:srgbClr val="4472C4"/>
              </a:solidFill>
              <a:cs typeface="Calibri"/>
            </a:endParaRPr>
          </a:p>
          <a:p>
            <a:pPr algn="ctr"/>
            <a:endParaRPr lang="en-US" sz="1200" i="1">
              <a:solidFill>
                <a:srgbClr val="4472C4"/>
              </a:solidFill>
              <a:cs typeface="Calibri"/>
            </a:endParaRPr>
          </a:p>
        </p:txBody>
      </p:sp>
      <p:sp>
        <p:nvSpPr>
          <p:cNvPr id="5" name="Rectangle: Rounded Corners 4">
            <a:extLst>
              <a:ext uri="{FF2B5EF4-FFF2-40B4-BE49-F238E27FC236}">
                <a16:creationId xmlns:a16="http://schemas.microsoft.com/office/drawing/2014/main" id="{7B111EE3-292C-4867-9973-88402822B68A}"/>
              </a:ext>
            </a:extLst>
          </p:cNvPr>
          <p:cNvSpPr/>
          <p:nvPr/>
        </p:nvSpPr>
        <p:spPr>
          <a:xfrm rot="19620000">
            <a:off x="2669618" y="3547794"/>
            <a:ext cx="6583050" cy="95053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rgbClr val="FF0000"/>
                </a:solidFill>
                <a:latin typeface="Arial"/>
                <a:cs typeface="Arial"/>
              </a:rPr>
              <a:t>ENABLED BY 5G</a:t>
            </a:r>
          </a:p>
        </p:txBody>
      </p:sp>
    </p:spTree>
    <p:extLst>
      <p:ext uri="{BB962C8B-B14F-4D97-AF65-F5344CB8AC3E}">
        <p14:creationId xmlns:p14="http://schemas.microsoft.com/office/powerpoint/2010/main" val="3784521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54CD2-350D-438D-948A-8632BC1E90FF}"/>
              </a:ext>
            </a:extLst>
          </p:cNvPr>
          <p:cNvSpPr>
            <a:spLocks noGrp="1"/>
          </p:cNvSpPr>
          <p:nvPr>
            <p:ph type="title"/>
          </p:nvPr>
        </p:nvSpPr>
        <p:spPr/>
        <p:txBody>
          <a:bodyPr/>
          <a:lstStyle/>
          <a:p>
            <a:r>
              <a:rPr lang="en-US">
                <a:latin typeface="Arial"/>
                <a:cs typeface="Calibri Light"/>
              </a:rPr>
              <a:t>What 5G Can Bring to Eye Tracking</a:t>
            </a:r>
          </a:p>
        </p:txBody>
      </p:sp>
    </p:spTree>
    <p:extLst>
      <p:ext uri="{BB962C8B-B14F-4D97-AF65-F5344CB8AC3E}">
        <p14:creationId xmlns:p14="http://schemas.microsoft.com/office/powerpoint/2010/main" val="1717273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54CD2-350D-438D-948A-8632BC1E90FF}"/>
              </a:ext>
            </a:extLst>
          </p:cNvPr>
          <p:cNvSpPr>
            <a:spLocks noGrp="1"/>
          </p:cNvSpPr>
          <p:nvPr>
            <p:ph type="title"/>
          </p:nvPr>
        </p:nvSpPr>
        <p:spPr/>
        <p:txBody>
          <a:bodyPr/>
          <a:lstStyle/>
          <a:p>
            <a:r>
              <a:rPr lang="en-US">
                <a:latin typeface="Arial"/>
                <a:cs typeface="Calibri Light"/>
              </a:rPr>
              <a:t>What 5G Can Bring to Eye Tracking</a:t>
            </a:r>
          </a:p>
        </p:txBody>
      </p:sp>
      <p:sp>
        <p:nvSpPr>
          <p:cNvPr id="15" name="Oval 14">
            <a:extLst>
              <a:ext uri="{FF2B5EF4-FFF2-40B4-BE49-F238E27FC236}">
                <a16:creationId xmlns:a16="http://schemas.microsoft.com/office/drawing/2014/main" id="{95015FF1-6E25-430E-A657-74A2833D632E}"/>
              </a:ext>
            </a:extLst>
          </p:cNvPr>
          <p:cNvSpPr/>
          <p:nvPr/>
        </p:nvSpPr>
        <p:spPr>
          <a:xfrm>
            <a:off x="1358517" y="1539071"/>
            <a:ext cx="2206182" cy="220509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atin typeface="Arial"/>
                <a:ea typeface="+mn-lt"/>
                <a:cs typeface="Arial"/>
              </a:rPr>
              <a:t>Light form factors</a:t>
            </a:r>
            <a:endParaRPr lang="en-US">
              <a:ea typeface="+mn-lt"/>
              <a:cs typeface="+mn-lt"/>
            </a:endParaRPr>
          </a:p>
        </p:txBody>
      </p:sp>
    </p:spTree>
    <p:extLst>
      <p:ext uri="{BB962C8B-B14F-4D97-AF65-F5344CB8AC3E}">
        <p14:creationId xmlns:p14="http://schemas.microsoft.com/office/powerpoint/2010/main" val="2445674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54CD2-350D-438D-948A-8632BC1E90FF}"/>
              </a:ext>
            </a:extLst>
          </p:cNvPr>
          <p:cNvSpPr>
            <a:spLocks noGrp="1"/>
          </p:cNvSpPr>
          <p:nvPr>
            <p:ph type="title"/>
          </p:nvPr>
        </p:nvSpPr>
        <p:spPr/>
        <p:txBody>
          <a:bodyPr/>
          <a:lstStyle/>
          <a:p>
            <a:r>
              <a:rPr lang="en-US">
                <a:latin typeface="Arial"/>
                <a:cs typeface="Calibri Light"/>
              </a:rPr>
              <a:t>What 5G Can Bring to Eye Tracking</a:t>
            </a:r>
          </a:p>
        </p:txBody>
      </p:sp>
      <p:sp>
        <p:nvSpPr>
          <p:cNvPr id="14" name="Oval 13">
            <a:extLst>
              <a:ext uri="{FF2B5EF4-FFF2-40B4-BE49-F238E27FC236}">
                <a16:creationId xmlns:a16="http://schemas.microsoft.com/office/drawing/2014/main" id="{02DACC49-5869-4922-856E-FC4B494B3ABC}"/>
              </a:ext>
            </a:extLst>
          </p:cNvPr>
          <p:cNvSpPr/>
          <p:nvPr/>
        </p:nvSpPr>
        <p:spPr>
          <a:xfrm>
            <a:off x="3771517" y="1539071"/>
            <a:ext cx="2206182" cy="220509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atin typeface="Arial"/>
                <a:ea typeface="+mn-lt"/>
                <a:cs typeface="Arial"/>
              </a:rPr>
              <a:t>Access to Wide Spectrum of Sensors</a:t>
            </a:r>
            <a:endParaRPr lang="en-US">
              <a:ea typeface="+mn-lt"/>
              <a:cs typeface="+mn-lt"/>
            </a:endParaRPr>
          </a:p>
        </p:txBody>
      </p:sp>
      <p:sp>
        <p:nvSpPr>
          <p:cNvPr id="15" name="Oval 14">
            <a:extLst>
              <a:ext uri="{FF2B5EF4-FFF2-40B4-BE49-F238E27FC236}">
                <a16:creationId xmlns:a16="http://schemas.microsoft.com/office/drawing/2014/main" id="{95015FF1-6E25-430E-A657-74A2833D632E}"/>
              </a:ext>
            </a:extLst>
          </p:cNvPr>
          <p:cNvSpPr/>
          <p:nvPr/>
        </p:nvSpPr>
        <p:spPr>
          <a:xfrm>
            <a:off x="1358517" y="1539071"/>
            <a:ext cx="2206182" cy="220509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atin typeface="Arial"/>
                <a:ea typeface="+mn-lt"/>
                <a:cs typeface="Arial"/>
              </a:rPr>
              <a:t>Light form factors</a:t>
            </a:r>
            <a:endParaRPr lang="en-US">
              <a:ea typeface="+mn-lt"/>
              <a:cs typeface="+mn-lt"/>
            </a:endParaRPr>
          </a:p>
        </p:txBody>
      </p:sp>
    </p:spTree>
    <p:extLst>
      <p:ext uri="{BB962C8B-B14F-4D97-AF65-F5344CB8AC3E}">
        <p14:creationId xmlns:p14="http://schemas.microsoft.com/office/powerpoint/2010/main" val="4181334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54CD2-350D-438D-948A-8632BC1E90FF}"/>
              </a:ext>
            </a:extLst>
          </p:cNvPr>
          <p:cNvSpPr>
            <a:spLocks noGrp="1"/>
          </p:cNvSpPr>
          <p:nvPr>
            <p:ph type="title"/>
          </p:nvPr>
        </p:nvSpPr>
        <p:spPr/>
        <p:txBody>
          <a:bodyPr/>
          <a:lstStyle/>
          <a:p>
            <a:r>
              <a:rPr lang="en-US">
                <a:latin typeface="Arial"/>
                <a:cs typeface="Calibri Light"/>
              </a:rPr>
              <a:t>What 5G Can Bring to Eye Tracking</a:t>
            </a:r>
          </a:p>
        </p:txBody>
      </p:sp>
      <p:sp>
        <p:nvSpPr>
          <p:cNvPr id="13" name="Oval 12">
            <a:extLst>
              <a:ext uri="{FF2B5EF4-FFF2-40B4-BE49-F238E27FC236}">
                <a16:creationId xmlns:a16="http://schemas.microsoft.com/office/drawing/2014/main" id="{80BE7AD5-AB40-4AF1-80CA-F095866BACD3}"/>
              </a:ext>
            </a:extLst>
          </p:cNvPr>
          <p:cNvSpPr/>
          <p:nvPr/>
        </p:nvSpPr>
        <p:spPr>
          <a:xfrm>
            <a:off x="6235317" y="1539071"/>
            <a:ext cx="2206182" cy="220509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atin typeface="Arial"/>
                <a:ea typeface="+mn-lt"/>
                <a:cs typeface="Arial"/>
              </a:rPr>
              <a:t>Low </a:t>
            </a:r>
            <a:endParaRPr lang="en-US">
              <a:latin typeface="Calibri" panose="020F0502020204030204"/>
              <a:ea typeface="+mn-lt"/>
              <a:cs typeface="Calibri" panose="020F0502020204030204"/>
            </a:endParaRPr>
          </a:p>
          <a:p>
            <a:pPr algn="ctr"/>
            <a:r>
              <a:rPr lang="en-US">
                <a:latin typeface="Arial"/>
                <a:ea typeface="+mn-lt"/>
                <a:cs typeface="Arial"/>
              </a:rPr>
              <a:t>Integration </a:t>
            </a:r>
            <a:endParaRPr lang="en-US">
              <a:latin typeface="Calibri" panose="020F0502020204030204"/>
              <a:ea typeface="+mn-lt"/>
              <a:cs typeface="Calibri" panose="020F0502020204030204"/>
            </a:endParaRPr>
          </a:p>
          <a:p>
            <a:pPr algn="ctr"/>
            <a:r>
              <a:rPr lang="en-US">
                <a:latin typeface="Arial"/>
                <a:ea typeface="+mn-lt"/>
                <a:cs typeface="Arial"/>
              </a:rPr>
              <a:t>Cost </a:t>
            </a:r>
            <a:endParaRPr lang="en-US">
              <a:latin typeface="Calibri" panose="020F0502020204030204"/>
              <a:ea typeface="+mn-lt"/>
              <a:cs typeface="Calibri" panose="020F0502020204030204"/>
            </a:endParaRPr>
          </a:p>
          <a:p>
            <a:pPr algn="ctr"/>
            <a:r>
              <a:rPr lang="en-US">
                <a:latin typeface="Arial"/>
                <a:ea typeface="+mn-lt"/>
                <a:cs typeface="Arial"/>
              </a:rPr>
              <a:t>and Time</a:t>
            </a:r>
            <a:endParaRPr lang="en-US">
              <a:ea typeface="+mn-lt"/>
              <a:cs typeface="+mn-lt"/>
            </a:endParaRPr>
          </a:p>
        </p:txBody>
      </p:sp>
      <p:sp>
        <p:nvSpPr>
          <p:cNvPr id="14" name="Oval 13">
            <a:extLst>
              <a:ext uri="{FF2B5EF4-FFF2-40B4-BE49-F238E27FC236}">
                <a16:creationId xmlns:a16="http://schemas.microsoft.com/office/drawing/2014/main" id="{02DACC49-5869-4922-856E-FC4B494B3ABC}"/>
              </a:ext>
            </a:extLst>
          </p:cNvPr>
          <p:cNvSpPr/>
          <p:nvPr/>
        </p:nvSpPr>
        <p:spPr>
          <a:xfrm>
            <a:off x="3771517" y="1539071"/>
            <a:ext cx="2206182" cy="220509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atin typeface="Arial"/>
                <a:ea typeface="+mn-lt"/>
                <a:cs typeface="Arial"/>
              </a:rPr>
              <a:t>Access to Wide Spectrum of Sensors</a:t>
            </a:r>
            <a:endParaRPr lang="en-US">
              <a:ea typeface="+mn-lt"/>
              <a:cs typeface="+mn-lt"/>
            </a:endParaRPr>
          </a:p>
        </p:txBody>
      </p:sp>
      <p:sp>
        <p:nvSpPr>
          <p:cNvPr id="15" name="Oval 14">
            <a:extLst>
              <a:ext uri="{FF2B5EF4-FFF2-40B4-BE49-F238E27FC236}">
                <a16:creationId xmlns:a16="http://schemas.microsoft.com/office/drawing/2014/main" id="{95015FF1-6E25-430E-A657-74A2833D632E}"/>
              </a:ext>
            </a:extLst>
          </p:cNvPr>
          <p:cNvSpPr/>
          <p:nvPr/>
        </p:nvSpPr>
        <p:spPr>
          <a:xfrm>
            <a:off x="1358517" y="1539071"/>
            <a:ext cx="2206182" cy="220509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atin typeface="Arial"/>
                <a:ea typeface="+mn-lt"/>
                <a:cs typeface="Arial"/>
              </a:rPr>
              <a:t>Light form factors</a:t>
            </a:r>
            <a:endParaRPr lang="en-US">
              <a:ea typeface="+mn-lt"/>
              <a:cs typeface="+mn-lt"/>
            </a:endParaRPr>
          </a:p>
        </p:txBody>
      </p:sp>
    </p:spTree>
    <p:extLst>
      <p:ext uri="{BB962C8B-B14F-4D97-AF65-F5344CB8AC3E}">
        <p14:creationId xmlns:p14="http://schemas.microsoft.com/office/powerpoint/2010/main" val="3658043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54CD2-350D-438D-948A-8632BC1E90FF}"/>
              </a:ext>
            </a:extLst>
          </p:cNvPr>
          <p:cNvSpPr>
            <a:spLocks noGrp="1"/>
          </p:cNvSpPr>
          <p:nvPr>
            <p:ph type="title"/>
          </p:nvPr>
        </p:nvSpPr>
        <p:spPr/>
        <p:txBody>
          <a:bodyPr/>
          <a:lstStyle/>
          <a:p>
            <a:r>
              <a:rPr lang="en-US">
                <a:latin typeface="Arial"/>
                <a:cs typeface="Calibri Light"/>
              </a:rPr>
              <a:t>What 5G Can Bring to Eye Tracking</a:t>
            </a:r>
          </a:p>
        </p:txBody>
      </p:sp>
      <p:sp>
        <p:nvSpPr>
          <p:cNvPr id="3" name="Oval 2">
            <a:extLst>
              <a:ext uri="{FF2B5EF4-FFF2-40B4-BE49-F238E27FC236}">
                <a16:creationId xmlns:a16="http://schemas.microsoft.com/office/drawing/2014/main" id="{9D379A09-63EF-4F3D-874D-40C795C1268B}"/>
              </a:ext>
            </a:extLst>
          </p:cNvPr>
          <p:cNvSpPr/>
          <p:nvPr/>
        </p:nvSpPr>
        <p:spPr>
          <a:xfrm>
            <a:off x="8673717" y="1539071"/>
            <a:ext cx="2206182" cy="220509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latin typeface="Arial"/>
              <a:ea typeface="+mn-lt"/>
              <a:cs typeface="+mn-lt"/>
            </a:endParaRPr>
          </a:p>
          <a:p>
            <a:pPr algn="ctr"/>
            <a:r>
              <a:rPr lang="en-US">
                <a:latin typeface="Arial"/>
                <a:cs typeface="Arial"/>
              </a:rPr>
              <a:t>Faster</a:t>
            </a:r>
            <a:endParaRPr lang="en-US">
              <a:latin typeface="Arial"/>
              <a:ea typeface="+mn-lt"/>
              <a:cs typeface="+mn-lt"/>
            </a:endParaRPr>
          </a:p>
          <a:p>
            <a:pPr algn="ctr"/>
            <a:r>
              <a:rPr lang="en-US">
                <a:latin typeface="Arial"/>
                <a:cs typeface="Arial"/>
              </a:rPr>
              <a:t>Deployment and </a:t>
            </a:r>
            <a:endParaRPr lang="en-US">
              <a:latin typeface="Arial"/>
              <a:cs typeface="Calibri" panose="020F0502020204030204"/>
            </a:endParaRPr>
          </a:p>
          <a:p>
            <a:pPr algn="ctr"/>
            <a:r>
              <a:rPr lang="en-US">
                <a:latin typeface="Arial"/>
                <a:cs typeface="Arial"/>
              </a:rPr>
              <a:t>Development</a:t>
            </a:r>
            <a:endParaRPr lang="en-US">
              <a:latin typeface="Arial"/>
              <a:ea typeface="+mn-lt"/>
              <a:cs typeface="Arial"/>
            </a:endParaRPr>
          </a:p>
          <a:p>
            <a:pPr algn="ctr"/>
            <a:endParaRPr lang="en-US" b="1">
              <a:latin typeface="Arial"/>
              <a:ea typeface="+mn-lt"/>
              <a:cs typeface="Arial"/>
            </a:endParaRPr>
          </a:p>
        </p:txBody>
      </p:sp>
      <p:sp>
        <p:nvSpPr>
          <p:cNvPr id="13" name="Oval 12">
            <a:extLst>
              <a:ext uri="{FF2B5EF4-FFF2-40B4-BE49-F238E27FC236}">
                <a16:creationId xmlns:a16="http://schemas.microsoft.com/office/drawing/2014/main" id="{80BE7AD5-AB40-4AF1-80CA-F095866BACD3}"/>
              </a:ext>
            </a:extLst>
          </p:cNvPr>
          <p:cNvSpPr/>
          <p:nvPr/>
        </p:nvSpPr>
        <p:spPr>
          <a:xfrm>
            <a:off x="6235317" y="1539071"/>
            <a:ext cx="2206182" cy="220509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atin typeface="Arial"/>
                <a:ea typeface="+mn-lt"/>
                <a:cs typeface="Arial"/>
              </a:rPr>
              <a:t>Low </a:t>
            </a:r>
            <a:endParaRPr lang="en-US">
              <a:latin typeface="Calibri" panose="020F0502020204030204"/>
              <a:ea typeface="+mn-lt"/>
              <a:cs typeface="Calibri" panose="020F0502020204030204"/>
            </a:endParaRPr>
          </a:p>
          <a:p>
            <a:pPr algn="ctr"/>
            <a:r>
              <a:rPr lang="en-US">
                <a:latin typeface="Arial"/>
                <a:ea typeface="+mn-lt"/>
                <a:cs typeface="Arial"/>
              </a:rPr>
              <a:t>Integration </a:t>
            </a:r>
            <a:endParaRPr lang="en-US">
              <a:latin typeface="Calibri" panose="020F0502020204030204"/>
              <a:ea typeface="+mn-lt"/>
              <a:cs typeface="Calibri" panose="020F0502020204030204"/>
            </a:endParaRPr>
          </a:p>
          <a:p>
            <a:pPr algn="ctr"/>
            <a:r>
              <a:rPr lang="en-US">
                <a:latin typeface="Arial"/>
                <a:ea typeface="+mn-lt"/>
                <a:cs typeface="Arial"/>
              </a:rPr>
              <a:t>Cost </a:t>
            </a:r>
            <a:endParaRPr lang="en-US">
              <a:latin typeface="Calibri" panose="020F0502020204030204"/>
              <a:ea typeface="+mn-lt"/>
              <a:cs typeface="Calibri" panose="020F0502020204030204"/>
            </a:endParaRPr>
          </a:p>
          <a:p>
            <a:pPr algn="ctr"/>
            <a:r>
              <a:rPr lang="en-US">
                <a:latin typeface="Arial"/>
                <a:ea typeface="+mn-lt"/>
                <a:cs typeface="Arial"/>
              </a:rPr>
              <a:t>and Time</a:t>
            </a:r>
            <a:endParaRPr lang="en-US">
              <a:ea typeface="+mn-lt"/>
              <a:cs typeface="+mn-lt"/>
            </a:endParaRPr>
          </a:p>
        </p:txBody>
      </p:sp>
      <p:sp>
        <p:nvSpPr>
          <p:cNvPr id="14" name="Oval 13">
            <a:extLst>
              <a:ext uri="{FF2B5EF4-FFF2-40B4-BE49-F238E27FC236}">
                <a16:creationId xmlns:a16="http://schemas.microsoft.com/office/drawing/2014/main" id="{02DACC49-5869-4922-856E-FC4B494B3ABC}"/>
              </a:ext>
            </a:extLst>
          </p:cNvPr>
          <p:cNvSpPr/>
          <p:nvPr/>
        </p:nvSpPr>
        <p:spPr>
          <a:xfrm>
            <a:off x="3771517" y="1539071"/>
            <a:ext cx="2206182" cy="220509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atin typeface="Arial"/>
                <a:ea typeface="+mn-lt"/>
                <a:cs typeface="Arial"/>
              </a:rPr>
              <a:t>Access to Wide Spectrum of Sensors</a:t>
            </a:r>
            <a:endParaRPr lang="en-US">
              <a:ea typeface="+mn-lt"/>
              <a:cs typeface="+mn-lt"/>
            </a:endParaRPr>
          </a:p>
        </p:txBody>
      </p:sp>
      <p:sp>
        <p:nvSpPr>
          <p:cNvPr id="15" name="Oval 14">
            <a:extLst>
              <a:ext uri="{FF2B5EF4-FFF2-40B4-BE49-F238E27FC236}">
                <a16:creationId xmlns:a16="http://schemas.microsoft.com/office/drawing/2014/main" id="{95015FF1-6E25-430E-A657-74A2833D632E}"/>
              </a:ext>
            </a:extLst>
          </p:cNvPr>
          <p:cNvSpPr/>
          <p:nvPr/>
        </p:nvSpPr>
        <p:spPr>
          <a:xfrm>
            <a:off x="1358517" y="1539071"/>
            <a:ext cx="2206182" cy="220509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atin typeface="Arial"/>
                <a:ea typeface="+mn-lt"/>
                <a:cs typeface="Arial"/>
              </a:rPr>
              <a:t>Light form factors</a:t>
            </a:r>
            <a:endParaRPr lang="en-US">
              <a:ea typeface="+mn-lt"/>
              <a:cs typeface="+mn-lt"/>
            </a:endParaRPr>
          </a:p>
        </p:txBody>
      </p:sp>
    </p:spTree>
    <p:extLst>
      <p:ext uri="{BB962C8B-B14F-4D97-AF65-F5344CB8AC3E}">
        <p14:creationId xmlns:p14="http://schemas.microsoft.com/office/powerpoint/2010/main" val="763668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vintage photo of a truck&#10;&#10;Description generated with very high confidence">
            <a:extLst>
              <a:ext uri="{FF2B5EF4-FFF2-40B4-BE49-F238E27FC236}">
                <a16:creationId xmlns:a16="http://schemas.microsoft.com/office/drawing/2014/main" id="{6125EE1A-D9D6-4770-B08F-460D4B67C3F0}"/>
              </a:ext>
            </a:extLst>
          </p:cNvPr>
          <p:cNvPicPr>
            <a:picLocks noChangeAspect="1"/>
          </p:cNvPicPr>
          <p:nvPr/>
        </p:nvPicPr>
        <p:blipFill>
          <a:blip r:embed="rId3"/>
          <a:stretch>
            <a:fillRect/>
          </a:stretch>
        </p:blipFill>
        <p:spPr>
          <a:xfrm>
            <a:off x="2431411" y="461702"/>
            <a:ext cx="7329181" cy="5932420"/>
          </a:xfrm>
          <a:prstGeom prst="rect">
            <a:avLst/>
          </a:prstGeom>
        </p:spPr>
      </p:pic>
      <p:sp>
        <p:nvSpPr>
          <p:cNvPr id="8" name="TextBox 7">
            <a:extLst>
              <a:ext uri="{FF2B5EF4-FFF2-40B4-BE49-F238E27FC236}">
                <a16:creationId xmlns:a16="http://schemas.microsoft.com/office/drawing/2014/main" id="{E963C224-D130-46D5-99F7-84AE24864EFE}"/>
              </a:ext>
            </a:extLst>
          </p:cNvPr>
          <p:cNvSpPr txBox="1"/>
          <p:nvPr/>
        </p:nvSpPr>
        <p:spPr>
          <a:xfrm>
            <a:off x="2430089" y="6347747"/>
            <a:ext cx="73318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000000"/>
                </a:solidFill>
                <a:latin typeface="Ink Free"/>
              </a:rPr>
              <a:t>Bell Lab Two-way Radio Mobile Telephone (1924)</a:t>
            </a:r>
            <a:endParaRPr lang="en-US" sz="2400" b="1">
              <a:latin typeface="Ink Free"/>
              <a:cs typeface="Calibri" panose="020F0502020204030204"/>
            </a:endParaRPr>
          </a:p>
        </p:txBody>
      </p:sp>
      <p:sp>
        <p:nvSpPr>
          <p:cNvPr id="2" name="TextBox 1">
            <a:extLst>
              <a:ext uri="{FF2B5EF4-FFF2-40B4-BE49-F238E27FC236}">
                <a16:creationId xmlns:a16="http://schemas.microsoft.com/office/drawing/2014/main" id="{BDD42AE9-6160-4B4D-BA0A-09268AF23613}"/>
              </a:ext>
            </a:extLst>
          </p:cNvPr>
          <p:cNvSpPr txBox="1"/>
          <p:nvPr/>
        </p:nvSpPr>
        <p:spPr>
          <a:xfrm>
            <a:off x="10505813" y="6157519"/>
            <a:ext cx="111433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2F5496"/>
                </a:solidFill>
              </a:rPr>
              <a:t>Source: Googling</a:t>
            </a:r>
            <a:endParaRPr lang="en-US" sz="1000">
              <a:solidFill>
                <a:srgbClr val="2F5496"/>
              </a:solidFill>
              <a:cs typeface="Calibri"/>
            </a:endParaRPr>
          </a:p>
        </p:txBody>
      </p:sp>
    </p:spTree>
    <p:extLst>
      <p:ext uri="{BB962C8B-B14F-4D97-AF65-F5344CB8AC3E}">
        <p14:creationId xmlns:p14="http://schemas.microsoft.com/office/powerpoint/2010/main" val="4015631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9" descr="Back">
            <a:extLst>
              <a:ext uri="{FF2B5EF4-FFF2-40B4-BE49-F238E27FC236}">
                <a16:creationId xmlns:a16="http://schemas.microsoft.com/office/drawing/2014/main" id="{293193FC-C49F-4521-89F6-0DD3C5864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00000" flipV="1">
            <a:off x="7188200" y="3081868"/>
            <a:ext cx="3200400" cy="3166533"/>
          </a:xfrm>
          <a:prstGeom prst="rect">
            <a:avLst/>
          </a:prstGeom>
        </p:spPr>
      </p:pic>
      <p:pic>
        <p:nvPicPr>
          <p:cNvPr id="7" name="Graphic 7" descr="Arrow Counterclockwise curve">
            <a:extLst>
              <a:ext uri="{FF2B5EF4-FFF2-40B4-BE49-F238E27FC236}">
                <a16:creationId xmlns:a16="http://schemas.microsoft.com/office/drawing/2014/main" id="{3202834B-E36F-43F8-AB45-1098F31826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960000">
            <a:off x="4548231" y="3475139"/>
            <a:ext cx="914400" cy="914400"/>
          </a:xfrm>
          <a:prstGeom prst="rect">
            <a:avLst/>
          </a:prstGeom>
        </p:spPr>
      </p:pic>
      <p:pic>
        <p:nvPicPr>
          <p:cNvPr id="5" name="Graphic 5" descr="Arrow Clockwise curve">
            <a:extLst>
              <a:ext uri="{FF2B5EF4-FFF2-40B4-BE49-F238E27FC236}">
                <a16:creationId xmlns:a16="http://schemas.microsoft.com/office/drawing/2014/main" id="{2C63F5FB-271A-4015-BD22-A985D7BB90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4760000">
            <a:off x="6841222" y="3607965"/>
            <a:ext cx="914400" cy="914400"/>
          </a:xfrm>
          <a:prstGeom prst="rect">
            <a:avLst/>
          </a:prstGeom>
        </p:spPr>
      </p:pic>
      <p:pic>
        <p:nvPicPr>
          <p:cNvPr id="12" name="Graphic 15" descr="Back RTL">
            <a:extLst>
              <a:ext uri="{FF2B5EF4-FFF2-40B4-BE49-F238E27FC236}">
                <a16:creationId xmlns:a16="http://schemas.microsoft.com/office/drawing/2014/main" id="{AD79ADC3-9B37-4830-BD85-D155766197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00000" flipV="1">
            <a:off x="1844677" y="3097743"/>
            <a:ext cx="3200400" cy="3141133"/>
          </a:xfrm>
          <a:prstGeom prst="rect">
            <a:avLst/>
          </a:prstGeom>
        </p:spPr>
      </p:pic>
      <p:sp>
        <p:nvSpPr>
          <p:cNvPr id="2" name="Title 1">
            <a:extLst>
              <a:ext uri="{FF2B5EF4-FFF2-40B4-BE49-F238E27FC236}">
                <a16:creationId xmlns:a16="http://schemas.microsoft.com/office/drawing/2014/main" id="{CAA54CD2-350D-438D-948A-8632BC1E90FF}"/>
              </a:ext>
            </a:extLst>
          </p:cNvPr>
          <p:cNvSpPr>
            <a:spLocks noGrp="1"/>
          </p:cNvSpPr>
          <p:nvPr>
            <p:ph type="title"/>
          </p:nvPr>
        </p:nvSpPr>
        <p:spPr/>
        <p:txBody>
          <a:bodyPr/>
          <a:lstStyle/>
          <a:p>
            <a:r>
              <a:rPr lang="en-US">
                <a:latin typeface="Arial"/>
                <a:cs typeface="Calibri Light"/>
              </a:rPr>
              <a:t>What 5G Can Bring to Eye Tracking</a:t>
            </a:r>
          </a:p>
        </p:txBody>
      </p:sp>
      <p:sp>
        <p:nvSpPr>
          <p:cNvPr id="11" name="Oval 10">
            <a:extLst>
              <a:ext uri="{FF2B5EF4-FFF2-40B4-BE49-F238E27FC236}">
                <a16:creationId xmlns:a16="http://schemas.microsoft.com/office/drawing/2014/main" id="{5DBB1E3B-F5B5-4220-A8FF-DE2B7EC2FE6A}"/>
              </a:ext>
            </a:extLst>
          </p:cNvPr>
          <p:cNvSpPr/>
          <p:nvPr/>
        </p:nvSpPr>
        <p:spPr>
          <a:xfrm>
            <a:off x="4739778" y="4021398"/>
            <a:ext cx="2792316" cy="276499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b="1"/>
              <a:t>Eye Tracking </a:t>
            </a:r>
            <a:endParaRPr lang="en-US" sz="2400" b="1">
              <a:cs typeface="Calibri"/>
            </a:endParaRPr>
          </a:p>
          <a:p>
            <a:pPr algn="ctr"/>
            <a:r>
              <a:rPr lang="en-US" sz="2400" b="1"/>
              <a:t>for </a:t>
            </a:r>
            <a:endParaRPr lang="en-US" sz="2400" b="1">
              <a:cs typeface="Calibri" panose="020F0502020204030204"/>
            </a:endParaRPr>
          </a:p>
          <a:p>
            <a:pPr algn="ctr"/>
            <a:r>
              <a:rPr lang="en-US" sz="2400" b="1"/>
              <a:t>Everyone</a:t>
            </a:r>
            <a:endParaRPr lang="en-US" sz="2400" b="1">
              <a:cs typeface="Calibri" panose="020F0502020204030204"/>
            </a:endParaRPr>
          </a:p>
        </p:txBody>
      </p:sp>
      <p:pic>
        <p:nvPicPr>
          <p:cNvPr id="4" name="Picture 5" descr="A close up of a logo&#10;&#10;Description generated with very high confidence">
            <a:extLst>
              <a:ext uri="{FF2B5EF4-FFF2-40B4-BE49-F238E27FC236}">
                <a16:creationId xmlns:a16="http://schemas.microsoft.com/office/drawing/2014/main" id="{78163F4C-29A3-4A62-A748-4D0309239A55}"/>
              </a:ext>
            </a:extLst>
          </p:cNvPr>
          <p:cNvPicPr>
            <a:picLocks noChangeAspect="1"/>
          </p:cNvPicPr>
          <p:nvPr/>
        </p:nvPicPr>
        <p:blipFill>
          <a:blip r:embed="rId11"/>
          <a:stretch>
            <a:fillRect/>
          </a:stretch>
        </p:blipFill>
        <p:spPr>
          <a:xfrm>
            <a:off x="6839938" y="5958831"/>
            <a:ext cx="785760" cy="760075"/>
          </a:xfrm>
          <a:prstGeom prst="rect">
            <a:avLst/>
          </a:prstGeom>
        </p:spPr>
      </p:pic>
      <p:sp>
        <p:nvSpPr>
          <p:cNvPr id="3" name="Oval 2">
            <a:extLst>
              <a:ext uri="{FF2B5EF4-FFF2-40B4-BE49-F238E27FC236}">
                <a16:creationId xmlns:a16="http://schemas.microsoft.com/office/drawing/2014/main" id="{9D379A09-63EF-4F3D-874D-40C795C1268B}"/>
              </a:ext>
            </a:extLst>
          </p:cNvPr>
          <p:cNvSpPr/>
          <p:nvPr/>
        </p:nvSpPr>
        <p:spPr>
          <a:xfrm>
            <a:off x="8673717" y="1539071"/>
            <a:ext cx="2206182" cy="220509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latin typeface="Arial"/>
              <a:ea typeface="+mn-lt"/>
              <a:cs typeface="+mn-lt"/>
            </a:endParaRPr>
          </a:p>
          <a:p>
            <a:pPr algn="ctr"/>
            <a:r>
              <a:rPr lang="en-US">
                <a:latin typeface="Arial"/>
                <a:cs typeface="Arial"/>
              </a:rPr>
              <a:t>Faster</a:t>
            </a:r>
            <a:endParaRPr lang="en-US">
              <a:latin typeface="Arial"/>
              <a:ea typeface="+mn-lt"/>
              <a:cs typeface="+mn-lt"/>
            </a:endParaRPr>
          </a:p>
          <a:p>
            <a:pPr algn="ctr"/>
            <a:r>
              <a:rPr lang="en-US">
                <a:latin typeface="Arial"/>
                <a:cs typeface="Arial"/>
              </a:rPr>
              <a:t>Deployment and </a:t>
            </a:r>
            <a:endParaRPr lang="en-US">
              <a:latin typeface="Arial"/>
              <a:cs typeface="Calibri" panose="020F0502020204030204"/>
            </a:endParaRPr>
          </a:p>
          <a:p>
            <a:pPr algn="ctr"/>
            <a:r>
              <a:rPr lang="en-US">
                <a:latin typeface="Arial"/>
                <a:cs typeface="Arial"/>
              </a:rPr>
              <a:t>Development</a:t>
            </a:r>
            <a:endParaRPr lang="en-US">
              <a:latin typeface="Arial"/>
              <a:ea typeface="+mn-lt"/>
              <a:cs typeface="Arial"/>
            </a:endParaRPr>
          </a:p>
          <a:p>
            <a:pPr algn="ctr"/>
            <a:endParaRPr lang="en-US" b="1">
              <a:latin typeface="Arial"/>
              <a:ea typeface="+mn-lt"/>
              <a:cs typeface="Arial"/>
            </a:endParaRPr>
          </a:p>
        </p:txBody>
      </p:sp>
      <p:sp>
        <p:nvSpPr>
          <p:cNvPr id="13" name="Oval 12">
            <a:extLst>
              <a:ext uri="{FF2B5EF4-FFF2-40B4-BE49-F238E27FC236}">
                <a16:creationId xmlns:a16="http://schemas.microsoft.com/office/drawing/2014/main" id="{80BE7AD5-AB40-4AF1-80CA-F095866BACD3}"/>
              </a:ext>
            </a:extLst>
          </p:cNvPr>
          <p:cNvSpPr/>
          <p:nvPr/>
        </p:nvSpPr>
        <p:spPr>
          <a:xfrm>
            <a:off x="6235317" y="1539071"/>
            <a:ext cx="2206182" cy="220509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atin typeface="Arial"/>
                <a:ea typeface="+mn-lt"/>
                <a:cs typeface="Arial"/>
              </a:rPr>
              <a:t>Low </a:t>
            </a:r>
            <a:endParaRPr lang="en-US">
              <a:latin typeface="Calibri" panose="020F0502020204030204"/>
              <a:ea typeface="+mn-lt"/>
              <a:cs typeface="Calibri" panose="020F0502020204030204"/>
            </a:endParaRPr>
          </a:p>
          <a:p>
            <a:pPr algn="ctr"/>
            <a:r>
              <a:rPr lang="en-US">
                <a:latin typeface="Arial"/>
                <a:ea typeface="+mn-lt"/>
                <a:cs typeface="Arial"/>
              </a:rPr>
              <a:t>Integration </a:t>
            </a:r>
            <a:endParaRPr lang="en-US">
              <a:latin typeface="Calibri" panose="020F0502020204030204"/>
              <a:ea typeface="+mn-lt"/>
              <a:cs typeface="Calibri" panose="020F0502020204030204"/>
            </a:endParaRPr>
          </a:p>
          <a:p>
            <a:pPr algn="ctr"/>
            <a:r>
              <a:rPr lang="en-US">
                <a:latin typeface="Arial"/>
                <a:ea typeface="+mn-lt"/>
                <a:cs typeface="Arial"/>
              </a:rPr>
              <a:t>Cost </a:t>
            </a:r>
            <a:endParaRPr lang="en-US">
              <a:latin typeface="Calibri" panose="020F0502020204030204"/>
              <a:ea typeface="+mn-lt"/>
              <a:cs typeface="Calibri" panose="020F0502020204030204"/>
            </a:endParaRPr>
          </a:p>
          <a:p>
            <a:pPr algn="ctr"/>
            <a:r>
              <a:rPr lang="en-US">
                <a:latin typeface="Arial"/>
                <a:ea typeface="+mn-lt"/>
                <a:cs typeface="Arial"/>
              </a:rPr>
              <a:t>and Time</a:t>
            </a:r>
            <a:endParaRPr lang="en-US">
              <a:ea typeface="+mn-lt"/>
              <a:cs typeface="+mn-lt"/>
            </a:endParaRPr>
          </a:p>
        </p:txBody>
      </p:sp>
      <p:sp>
        <p:nvSpPr>
          <p:cNvPr id="14" name="Oval 13">
            <a:extLst>
              <a:ext uri="{FF2B5EF4-FFF2-40B4-BE49-F238E27FC236}">
                <a16:creationId xmlns:a16="http://schemas.microsoft.com/office/drawing/2014/main" id="{02DACC49-5869-4922-856E-FC4B494B3ABC}"/>
              </a:ext>
            </a:extLst>
          </p:cNvPr>
          <p:cNvSpPr/>
          <p:nvPr/>
        </p:nvSpPr>
        <p:spPr>
          <a:xfrm>
            <a:off x="3771517" y="1539071"/>
            <a:ext cx="2206182" cy="220509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atin typeface="Arial"/>
                <a:ea typeface="+mn-lt"/>
                <a:cs typeface="Arial"/>
              </a:rPr>
              <a:t>Access to Wide Spectrum of Sensors</a:t>
            </a:r>
            <a:endParaRPr lang="en-US">
              <a:ea typeface="+mn-lt"/>
              <a:cs typeface="+mn-lt"/>
            </a:endParaRPr>
          </a:p>
        </p:txBody>
      </p:sp>
      <p:sp>
        <p:nvSpPr>
          <p:cNvPr id="15" name="Oval 14">
            <a:extLst>
              <a:ext uri="{FF2B5EF4-FFF2-40B4-BE49-F238E27FC236}">
                <a16:creationId xmlns:a16="http://schemas.microsoft.com/office/drawing/2014/main" id="{95015FF1-6E25-430E-A657-74A2833D632E}"/>
              </a:ext>
            </a:extLst>
          </p:cNvPr>
          <p:cNvSpPr/>
          <p:nvPr/>
        </p:nvSpPr>
        <p:spPr>
          <a:xfrm>
            <a:off x="1358517" y="1539071"/>
            <a:ext cx="2206182" cy="2205092"/>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atin typeface="Arial"/>
                <a:ea typeface="+mn-lt"/>
                <a:cs typeface="Arial"/>
              </a:rPr>
              <a:t>Light form factors</a:t>
            </a:r>
            <a:endParaRPr lang="en-US">
              <a:ea typeface="+mn-lt"/>
              <a:cs typeface="+mn-lt"/>
            </a:endParaRPr>
          </a:p>
        </p:txBody>
      </p:sp>
    </p:spTree>
    <p:extLst>
      <p:ext uri="{BB962C8B-B14F-4D97-AF65-F5344CB8AC3E}">
        <p14:creationId xmlns:p14="http://schemas.microsoft.com/office/powerpoint/2010/main" val="1282199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CE580-E35E-4710-8A95-6AEF66C3C43B}"/>
              </a:ext>
            </a:extLst>
          </p:cNvPr>
          <p:cNvSpPr>
            <a:spLocks noGrp="1"/>
          </p:cNvSpPr>
          <p:nvPr>
            <p:ph type="title"/>
          </p:nvPr>
        </p:nvSpPr>
        <p:spPr/>
        <p:txBody>
          <a:bodyPr/>
          <a:lstStyle/>
          <a:p>
            <a:r>
              <a:rPr lang="en-US">
                <a:latin typeface="Arial"/>
                <a:cs typeface="Calibri Light"/>
              </a:rPr>
              <a:t>5G Eye Tracking Ecosystem</a:t>
            </a:r>
          </a:p>
        </p:txBody>
      </p:sp>
      <p:pic>
        <p:nvPicPr>
          <p:cNvPr id="33" name="Graphic 33" descr="Taxi">
            <a:extLst>
              <a:ext uri="{FF2B5EF4-FFF2-40B4-BE49-F238E27FC236}">
                <a16:creationId xmlns:a16="http://schemas.microsoft.com/office/drawing/2014/main" id="{602F9C74-D0B0-451A-AAC4-9754C2AC15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497" y="2717955"/>
            <a:ext cx="463296" cy="463296"/>
          </a:xfrm>
          <a:prstGeom prst="rect">
            <a:avLst/>
          </a:prstGeom>
        </p:spPr>
      </p:pic>
      <p:pic>
        <p:nvPicPr>
          <p:cNvPr id="35" name="Graphic 35" descr="Smart Phone">
            <a:extLst>
              <a:ext uri="{FF2B5EF4-FFF2-40B4-BE49-F238E27FC236}">
                <a16:creationId xmlns:a16="http://schemas.microsoft.com/office/drawing/2014/main" id="{4A27A614-7B89-4DD3-B741-F84D7D05F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635" y="3692632"/>
            <a:ext cx="366354" cy="399734"/>
          </a:xfrm>
          <a:prstGeom prst="rect">
            <a:avLst/>
          </a:prstGeom>
        </p:spPr>
      </p:pic>
      <p:pic>
        <p:nvPicPr>
          <p:cNvPr id="37" name="Graphic 37" descr="Laptop">
            <a:extLst>
              <a:ext uri="{FF2B5EF4-FFF2-40B4-BE49-F238E27FC236}">
                <a16:creationId xmlns:a16="http://schemas.microsoft.com/office/drawing/2014/main" id="{38725B52-1552-4D9A-B1E0-5DAB96ACD7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735" y="1891434"/>
            <a:ext cx="463296" cy="463296"/>
          </a:xfrm>
          <a:prstGeom prst="rect">
            <a:avLst/>
          </a:prstGeom>
        </p:spPr>
      </p:pic>
      <p:pic>
        <p:nvPicPr>
          <p:cNvPr id="39" name="Graphic 39" descr="Virtual Reality headset">
            <a:extLst>
              <a:ext uri="{FF2B5EF4-FFF2-40B4-BE49-F238E27FC236}">
                <a16:creationId xmlns:a16="http://schemas.microsoft.com/office/drawing/2014/main" id="{632004C7-8F5B-4829-B672-81019AB5C3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497" y="2253540"/>
            <a:ext cx="463296" cy="463296"/>
          </a:xfrm>
          <a:prstGeom prst="rect">
            <a:avLst/>
          </a:prstGeom>
        </p:spPr>
      </p:pic>
      <p:pic>
        <p:nvPicPr>
          <p:cNvPr id="43" name="Graphic 43" descr="Robot">
            <a:extLst>
              <a:ext uri="{FF2B5EF4-FFF2-40B4-BE49-F238E27FC236}">
                <a16:creationId xmlns:a16="http://schemas.microsoft.com/office/drawing/2014/main" id="{6C25B85E-B4F9-4A75-9208-CB8C59034F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9158" y="4522618"/>
            <a:ext cx="463296" cy="463296"/>
          </a:xfrm>
          <a:prstGeom prst="rect">
            <a:avLst/>
          </a:prstGeom>
        </p:spPr>
      </p:pic>
      <p:pic>
        <p:nvPicPr>
          <p:cNvPr id="3" name="Picture 18" descr="A close up of a logo&#10;&#10;Description generated with very high confidence">
            <a:extLst>
              <a:ext uri="{FF2B5EF4-FFF2-40B4-BE49-F238E27FC236}">
                <a16:creationId xmlns:a16="http://schemas.microsoft.com/office/drawing/2014/main" id="{7D0F62F8-C836-4C44-AACB-EBC2F2167E83}"/>
              </a:ext>
            </a:extLst>
          </p:cNvPr>
          <p:cNvPicPr>
            <a:picLocks noChangeAspect="1"/>
          </p:cNvPicPr>
          <p:nvPr/>
        </p:nvPicPr>
        <p:blipFill>
          <a:blip r:embed="rId12"/>
          <a:stretch>
            <a:fillRect/>
          </a:stretch>
        </p:blipFill>
        <p:spPr>
          <a:xfrm>
            <a:off x="495973" y="3186104"/>
            <a:ext cx="483221" cy="511099"/>
          </a:xfrm>
          <a:prstGeom prst="rect">
            <a:avLst/>
          </a:prstGeom>
        </p:spPr>
      </p:pic>
      <p:pic>
        <p:nvPicPr>
          <p:cNvPr id="5" name="Picture 6">
            <a:extLst>
              <a:ext uri="{FF2B5EF4-FFF2-40B4-BE49-F238E27FC236}">
                <a16:creationId xmlns:a16="http://schemas.microsoft.com/office/drawing/2014/main" id="{9932E43B-7543-47F4-AB85-8CA3805DB77C}"/>
              </a:ext>
            </a:extLst>
          </p:cNvPr>
          <p:cNvPicPr>
            <a:picLocks noChangeAspect="1"/>
          </p:cNvPicPr>
          <p:nvPr/>
        </p:nvPicPr>
        <p:blipFill>
          <a:blip r:embed="rId13"/>
          <a:stretch>
            <a:fillRect/>
          </a:stretch>
        </p:blipFill>
        <p:spPr>
          <a:xfrm>
            <a:off x="550798" y="4229722"/>
            <a:ext cx="336396" cy="256955"/>
          </a:xfrm>
          <a:prstGeom prst="rect">
            <a:avLst/>
          </a:prstGeom>
        </p:spPr>
      </p:pic>
      <p:sp>
        <p:nvSpPr>
          <p:cNvPr id="4" name="TextBox 3">
            <a:extLst>
              <a:ext uri="{FF2B5EF4-FFF2-40B4-BE49-F238E27FC236}">
                <a16:creationId xmlns:a16="http://schemas.microsoft.com/office/drawing/2014/main" id="{B3F63371-6820-4C5A-9B71-CE01039AFEA0}"/>
              </a:ext>
            </a:extLst>
          </p:cNvPr>
          <p:cNvSpPr txBox="1"/>
          <p:nvPr/>
        </p:nvSpPr>
        <p:spPr>
          <a:xfrm>
            <a:off x="-33461" y="1591500"/>
            <a:ext cx="15158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rial"/>
                <a:cs typeface="Arial"/>
              </a:rPr>
              <a:t>Sensors</a:t>
            </a:r>
            <a:endParaRPr lang="en-US"/>
          </a:p>
        </p:txBody>
      </p:sp>
    </p:spTree>
    <p:extLst>
      <p:ext uri="{BB962C8B-B14F-4D97-AF65-F5344CB8AC3E}">
        <p14:creationId xmlns:p14="http://schemas.microsoft.com/office/powerpoint/2010/main" val="686334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CE580-E35E-4710-8A95-6AEF66C3C43B}"/>
              </a:ext>
            </a:extLst>
          </p:cNvPr>
          <p:cNvSpPr>
            <a:spLocks noGrp="1"/>
          </p:cNvSpPr>
          <p:nvPr>
            <p:ph type="title"/>
          </p:nvPr>
        </p:nvSpPr>
        <p:spPr>
          <a:xfrm>
            <a:off x="838200" y="365125"/>
            <a:ext cx="10515600" cy="1325563"/>
          </a:xfrm>
        </p:spPr>
        <p:txBody>
          <a:bodyPr/>
          <a:lstStyle/>
          <a:p>
            <a:r>
              <a:rPr lang="en-US">
                <a:latin typeface="Arial"/>
                <a:cs typeface="Calibri Light"/>
              </a:rPr>
              <a:t>5G Eye Tracking Ecosystem</a:t>
            </a:r>
          </a:p>
        </p:txBody>
      </p:sp>
      <p:sp>
        <p:nvSpPr>
          <p:cNvPr id="4" name="Rectangle 3">
            <a:extLst>
              <a:ext uri="{FF2B5EF4-FFF2-40B4-BE49-F238E27FC236}">
                <a16:creationId xmlns:a16="http://schemas.microsoft.com/office/drawing/2014/main" id="{AAEA46AC-CB54-4B0C-9836-EAB5C8AE0786}"/>
              </a:ext>
            </a:extLst>
          </p:cNvPr>
          <p:cNvSpPr/>
          <p:nvPr/>
        </p:nvSpPr>
        <p:spPr>
          <a:xfrm>
            <a:off x="2171570" y="2481951"/>
            <a:ext cx="1347871" cy="1873181"/>
          </a:xfrm>
          <a:prstGeom prst="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b="1">
                <a:solidFill>
                  <a:srgbClr val="000000"/>
                </a:solidFill>
                <a:latin typeface="Arial"/>
                <a:cs typeface="Arial"/>
              </a:rPr>
              <a:t>Universal Eye Tracking Standards</a:t>
            </a:r>
          </a:p>
          <a:p>
            <a:pPr algn="ctr"/>
            <a:r>
              <a:rPr lang="en-US" b="1">
                <a:solidFill>
                  <a:srgbClr val="000000"/>
                </a:solidFill>
                <a:latin typeface="Arial"/>
                <a:cs typeface="Arial"/>
              </a:rPr>
              <a:t>(UETS)</a:t>
            </a:r>
          </a:p>
        </p:txBody>
      </p:sp>
      <p:pic>
        <p:nvPicPr>
          <p:cNvPr id="33" name="Graphic 33" descr="Taxi">
            <a:extLst>
              <a:ext uri="{FF2B5EF4-FFF2-40B4-BE49-F238E27FC236}">
                <a16:creationId xmlns:a16="http://schemas.microsoft.com/office/drawing/2014/main" id="{602F9C74-D0B0-451A-AAC4-9754C2AC15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497" y="2717955"/>
            <a:ext cx="463296" cy="463296"/>
          </a:xfrm>
          <a:prstGeom prst="rect">
            <a:avLst/>
          </a:prstGeom>
        </p:spPr>
      </p:pic>
      <p:pic>
        <p:nvPicPr>
          <p:cNvPr id="35" name="Graphic 35" descr="Smart Phone">
            <a:extLst>
              <a:ext uri="{FF2B5EF4-FFF2-40B4-BE49-F238E27FC236}">
                <a16:creationId xmlns:a16="http://schemas.microsoft.com/office/drawing/2014/main" id="{4A27A614-7B89-4DD3-B741-F84D7D05F2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635" y="3692632"/>
            <a:ext cx="366354" cy="399734"/>
          </a:xfrm>
          <a:prstGeom prst="rect">
            <a:avLst/>
          </a:prstGeom>
        </p:spPr>
      </p:pic>
      <p:pic>
        <p:nvPicPr>
          <p:cNvPr id="37" name="Graphic 37" descr="Laptop">
            <a:extLst>
              <a:ext uri="{FF2B5EF4-FFF2-40B4-BE49-F238E27FC236}">
                <a16:creationId xmlns:a16="http://schemas.microsoft.com/office/drawing/2014/main" id="{38725B52-1552-4D9A-B1E0-5DAB96ACD7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7735" y="1891434"/>
            <a:ext cx="463296" cy="463296"/>
          </a:xfrm>
          <a:prstGeom prst="rect">
            <a:avLst/>
          </a:prstGeom>
        </p:spPr>
      </p:pic>
      <p:pic>
        <p:nvPicPr>
          <p:cNvPr id="39" name="Graphic 39" descr="Virtual Reality headset">
            <a:extLst>
              <a:ext uri="{FF2B5EF4-FFF2-40B4-BE49-F238E27FC236}">
                <a16:creationId xmlns:a16="http://schemas.microsoft.com/office/drawing/2014/main" id="{632004C7-8F5B-4829-B672-81019AB5C3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497" y="2253540"/>
            <a:ext cx="463296" cy="463296"/>
          </a:xfrm>
          <a:prstGeom prst="rect">
            <a:avLst/>
          </a:prstGeom>
        </p:spPr>
      </p:pic>
      <p:pic>
        <p:nvPicPr>
          <p:cNvPr id="43" name="Graphic 43" descr="Robot">
            <a:extLst>
              <a:ext uri="{FF2B5EF4-FFF2-40B4-BE49-F238E27FC236}">
                <a16:creationId xmlns:a16="http://schemas.microsoft.com/office/drawing/2014/main" id="{6C25B85E-B4F9-4A75-9208-CB8C59034F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9158" y="4522618"/>
            <a:ext cx="463296" cy="463296"/>
          </a:xfrm>
          <a:prstGeom prst="rect">
            <a:avLst/>
          </a:prstGeom>
        </p:spPr>
      </p:pic>
      <p:sp>
        <p:nvSpPr>
          <p:cNvPr id="46" name="TextBox 45">
            <a:extLst>
              <a:ext uri="{FF2B5EF4-FFF2-40B4-BE49-F238E27FC236}">
                <a16:creationId xmlns:a16="http://schemas.microsoft.com/office/drawing/2014/main" id="{838CE89F-8B5B-43A9-8FC4-C44FA60706D8}"/>
              </a:ext>
            </a:extLst>
          </p:cNvPr>
          <p:cNvSpPr txBox="1"/>
          <p:nvPr/>
        </p:nvSpPr>
        <p:spPr>
          <a:xfrm>
            <a:off x="2036634" y="4757581"/>
            <a:ext cx="29061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rial"/>
                <a:ea typeface="+mn-lt"/>
                <a:cs typeface="+mn-lt"/>
              </a:rPr>
              <a:t>Interface and s</a:t>
            </a:r>
            <a:r>
              <a:rPr lang="en-US">
                <a:latin typeface="Arial"/>
                <a:ea typeface="+mn-lt"/>
                <a:cs typeface="Arial"/>
              </a:rPr>
              <a:t>pecifications </a:t>
            </a:r>
            <a:r>
              <a:rPr lang="en-US">
                <a:latin typeface="Arial"/>
                <a:ea typeface="+mn-lt"/>
                <a:cs typeface="+mn-lt"/>
              </a:rPr>
              <a:t>to facilitate eye tracking across different sensors</a:t>
            </a:r>
            <a:endParaRPr lang="en-US">
              <a:cs typeface="Calibri"/>
            </a:endParaRPr>
          </a:p>
        </p:txBody>
      </p:sp>
      <p:pic>
        <p:nvPicPr>
          <p:cNvPr id="3" name="Picture 18" descr="A close up of a logo&#10;&#10;Description generated with very high confidence">
            <a:extLst>
              <a:ext uri="{FF2B5EF4-FFF2-40B4-BE49-F238E27FC236}">
                <a16:creationId xmlns:a16="http://schemas.microsoft.com/office/drawing/2014/main" id="{7D0F62F8-C836-4C44-AACB-EBC2F2167E83}"/>
              </a:ext>
            </a:extLst>
          </p:cNvPr>
          <p:cNvPicPr>
            <a:picLocks noChangeAspect="1"/>
          </p:cNvPicPr>
          <p:nvPr/>
        </p:nvPicPr>
        <p:blipFill>
          <a:blip r:embed="rId12"/>
          <a:stretch>
            <a:fillRect/>
          </a:stretch>
        </p:blipFill>
        <p:spPr>
          <a:xfrm>
            <a:off x="495973" y="3186104"/>
            <a:ext cx="483221" cy="511099"/>
          </a:xfrm>
          <a:prstGeom prst="rect">
            <a:avLst/>
          </a:prstGeom>
        </p:spPr>
      </p:pic>
      <p:pic>
        <p:nvPicPr>
          <p:cNvPr id="5" name="Picture 6">
            <a:extLst>
              <a:ext uri="{FF2B5EF4-FFF2-40B4-BE49-F238E27FC236}">
                <a16:creationId xmlns:a16="http://schemas.microsoft.com/office/drawing/2014/main" id="{9932E43B-7543-47F4-AB85-8CA3805DB77C}"/>
              </a:ext>
            </a:extLst>
          </p:cNvPr>
          <p:cNvPicPr>
            <a:picLocks noChangeAspect="1"/>
          </p:cNvPicPr>
          <p:nvPr/>
        </p:nvPicPr>
        <p:blipFill>
          <a:blip r:embed="rId13"/>
          <a:stretch>
            <a:fillRect/>
          </a:stretch>
        </p:blipFill>
        <p:spPr>
          <a:xfrm>
            <a:off x="550798" y="4229722"/>
            <a:ext cx="336396" cy="256955"/>
          </a:xfrm>
          <a:prstGeom prst="rect">
            <a:avLst/>
          </a:prstGeom>
        </p:spPr>
      </p:pic>
      <p:pic>
        <p:nvPicPr>
          <p:cNvPr id="25" name="Graphic 9" descr="Transfer">
            <a:extLst>
              <a:ext uri="{FF2B5EF4-FFF2-40B4-BE49-F238E27FC236}">
                <a16:creationId xmlns:a16="http://schemas.microsoft.com/office/drawing/2014/main" id="{40715D20-A4B0-41AC-BE70-61A1107D44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7524" y="2980529"/>
            <a:ext cx="728547" cy="914400"/>
          </a:xfrm>
          <a:prstGeom prst="rect">
            <a:avLst/>
          </a:prstGeom>
        </p:spPr>
      </p:pic>
      <p:sp>
        <p:nvSpPr>
          <p:cNvPr id="7" name="TextBox 6">
            <a:extLst>
              <a:ext uri="{FF2B5EF4-FFF2-40B4-BE49-F238E27FC236}">
                <a16:creationId xmlns:a16="http://schemas.microsoft.com/office/drawing/2014/main" id="{6ACDA943-AEB4-46FF-AE50-FED5064FA98F}"/>
              </a:ext>
            </a:extLst>
          </p:cNvPr>
          <p:cNvSpPr txBox="1"/>
          <p:nvPr/>
        </p:nvSpPr>
        <p:spPr>
          <a:xfrm>
            <a:off x="-33461" y="1591500"/>
            <a:ext cx="15158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rial"/>
                <a:cs typeface="Arial"/>
              </a:rPr>
              <a:t>Sensors</a:t>
            </a:r>
            <a:endParaRPr lang="en-US"/>
          </a:p>
        </p:txBody>
      </p:sp>
    </p:spTree>
    <p:extLst>
      <p:ext uri="{BB962C8B-B14F-4D97-AF65-F5344CB8AC3E}">
        <p14:creationId xmlns:p14="http://schemas.microsoft.com/office/powerpoint/2010/main" val="2390436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CE580-E35E-4710-8A95-6AEF66C3C43B}"/>
              </a:ext>
            </a:extLst>
          </p:cNvPr>
          <p:cNvSpPr>
            <a:spLocks noGrp="1"/>
          </p:cNvSpPr>
          <p:nvPr>
            <p:ph type="title"/>
          </p:nvPr>
        </p:nvSpPr>
        <p:spPr/>
        <p:txBody>
          <a:bodyPr/>
          <a:lstStyle/>
          <a:p>
            <a:r>
              <a:rPr lang="en-US">
                <a:latin typeface="Arial"/>
                <a:cs typeface="Calibri Light"/>
              </a:rPr>
              <a:t>5G Eye Tracking Ecosystem</a:t>
            </a:r>
          </a:p>
        </p:txBody>
      </p:sp>
      <p:sp>
        <p:nvSpPr>
          <p:cNvPr id="4" name="Rectangle 3">
            <a:extLst>
              <a:ext uri="{FF2B5EF4-FFF2-40B4-BE49-F238E27FC236}">
                <a16:creationId xmlns:a16="http://schemas.microsoft.com/office/drawing/2014/main" id="{AAEA46AC-CB54-4B0C-9836-EAB5C8AE0786}"/>
              </a:ext>
            </a:extLst>
          </p:cNvPr>
          <p:cNvSpPr/>
          <p:nvPr/>
        </p:nvSpPr>
        <p:spPr>
          <a:xfrm>
            <a:off x="2171570" y="2481951"/>
            <a:ext cx="1347871" cy="1873181"/>
          </a:xfrm>
          <a:prstGeom prst="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b="1">
                <a:solidFill>
                  <a:srgbClr val="000000"/>
                </a:solidFill>
                <a:latin typeface="Arial"/>
                <a:cs typeface="Arial"/>
              </a:rPr>
              <a:t>Universal Eye Tracking Standards</a:t>
            </a:r>
          </a:p>
          <a:p>
            <a:pPr algn="ctr"/>
            <a:r>
              <a:rPr lang="en-US" b="1">
                <a:solidFill>
                  <a:srgbClr val="000000"/>
                </a:solidFill>
                <a:latin typeface="Arial"/>
                <a:cs typeface="Arial"/>
              </a:rPr>
              <a:t>(UETS)</a:t>
            </a:r>
          </a:p>
        </p:txBody>
      </p:sp>
      <p:pic>
        <p:nvPicPr>
          <p:cNvPr id="15" name="Graphic 9" descr="Transfer">
            <a:extLst>
              <a:ext uri="{FF2B5EF4-FFF2-40B4-BE49-F238E27FC236}">
                <a16:creationId xmlns:a16="http://schemas.microsoft.com/office/drawing/2014/main" id="{BF02350A-824E-4BB6-96F3-E7FC62606B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6070" y="3003621"/>
            <a:ext cx="728547" cy="914400"/>
          </a:xfrm>
          <a:prstGeom prst="rect">
            <a:avLst/>
          </a:prstGeom>
        </p:spPr>
      </p:pic>
      <p:pic>
        <p:nvPicPr>
          <p:cNvPr id="20" name="Picture 56" descr="A close up of a sign&#10;&#10;Description generated with very high confidence">
            <a:extLst>
              <a:ext uri="{FF2B5EF4-FFF2-40B4-BE49-F238E27FC236}">
                <a16:creationId xmlns:a16="http://schemas.microsoft.com/office/drawing/2014/main" id="{6D479128-1FCA-43D1-97E3-BB4E161E126C}"/>
              </a:ext>
            </a:extLst>
          </p:cNvPr>
          <p:cNvPicPr>
            <a:picLocks noChangeAspect="1"/>
          </p:cNvPicPr>
          <p:nvPr/>
        </p:nvPicPr>
        <p:blipFill>
          <a:blip r:embed="rId4"/>
          <a:stretch>
            <a:fillRect/>
          </a:stretch>
        </p:blipFill>
        <p:spPr>
          <a:xfrm>
            <a:off x="4787184" y="2528959"/>
            <a:ext cx="1947828" cy="1942266"/>
          </a:xfrm>
          <a:prstGeom prst="rect">
            <a:avLst/>
          </a:prstGeom>
        </p:spPr>
      </p:pic>
      <p:sp>
        <p:nvSpPr>
          <p:cNvPr id="21" name="TextBox 20">
            <a:extLst>
              <a:ext uri="{FF2B5EF4-FFF2-40B4-BE49-F238E27FC236}">
                <a16:creationId xmlns:a16="http://schemas.microsoft.com/office/drawing/2014/main" id="{789A5B3E-ED1B-459D-B493-F51F624A9EFD}"/>
              </a:ext>
            </a:extLst>
          </p:cNvPr>
          <p:cNvSpPr txBox="1"/>
          <p:nvPr/>
        </p:nvSpPr>
        <p:spPr>
          <a:xfrm>
            <a:off x="5134026" y="4719493"/>
            <a:ext cx="2901587" cy="14910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rial"/>
                <a:cs typeface="Arial"/>
              </a:rPr>
              <a:t>Extract higher-level representation of eye features</a:t>
            </a:r>
          </a:p>
          <a:p>
            <a:pPr marL="285750" indent="-285750">
              <a:buFont typeface="Arial"/>
              <a:buChar char="•"/>
            </a:pPr>
            <a:r>
              <a:rPr lang="en-US">
                <a:latin typeface="Arial"/>
                <a:cs typeface="Calibri"/>
              </a:rPr>
              <a:t>Identify sensing system</a:t>
            </a:r>
          </a:p>
          <a:p>
            <a:pPr marL="285750" indent="-285750">
              <a:buFont typeface="Arial"/>
              <a:buChar char="•"/>
            </a:pPr>
            <a:endParaRPr lang="en-US">
              <a:latin typeface="Arial"/>
              <a:cs typeface="Calibri"/>
            </a:endParaRPr>
          </a:p>
        </p:txBody>
      </p:sp>
      <p:pic>
        <p:nvPicPr>
          <p:cNvPr id="33" name="Graphic 33" descr="Taxi">
            <a:extLst>
              <a:ext uri="{FF2B5EF4-FFF2-40B4-BE49-F238E27FC236}">
                <a16:creationId xmlns:a16="http://schemas.microsoft.com/office/drawing/2014/main" id="{602F9C74-D0B0-451A-AAC4-9754C2AC15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8497" y="2717955"/>
            <a:ext cx="463296" cy="463296"/>
          </a:xfrm>
          <a:prstGeom prst="rect">
            <a:avLst/>
          </a:prstGeom>
        </p:spPr>
      </p:pic>
      <p:pic>
        <p:nvPicPr>
          <p:cNvPr id="35" name="Graphic 35" descr="Smart Phone">
            <a:extLst>
              <a:ext uri="{FF2B5EF4-FFF2-40B4-BE49-F238E27FC236}">
                <a16:creationId xmlns:a16="http://schemas.microsoft.com/office/drawing/2014/main" id="{4A27A614-7B89-4DD3-B741-F84D7D05F2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9635" y="3692632"/>
            <a:ext cx="366354" cy="399734"/>
          </a:xfrm>
          <a:prstGeom prst="rect">
            <a:avLst/>
          </a:prstGeom>
        </p:spPr>
      </p:pic>
      <p:pic>
        <p:nvPicPr>
          <p:cNvPr id="37" name="Graphic 37" descr="Laptop">
            <a:extLst>
              <a:ext uri="{FF2B5EF4-FFF2-40B4-BE49-F238E27FC236}">
                <a16:creationId xmlns:a16="http://schemas.microsoft.com/office/drawing/2014/main" id="{38725B52-1552-4D9A-B1E0-5DAB96ACD7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7735" y="1891434"/>
            <a:ext cx="463296" cy="463296"/>
          </a:xfrm>
          <a:prstGeom prst="rect">
            <a:avLst/>
          </a:prstGeom>
        </p:spPr>
      </p:pic>
      <p:pic>
        <p:nvPicPr>
          <p:cNvPr id="39" name="Graphic 39" descr="Virtual Reality headset">
            <a:extLst>
              <a:ext uri="{FF2B5EF4-FFF2-40B4-BE49-F238E27FC236}">
                <a16:creationId xmlns:a16="http://schemas.microsoft.com/office/drawing/2014/main" id="{632004C7-8F5B-4829-B672-81019AB5C3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8497" y="2253540"/>
            <a:ext cx="463296" cy="463296"/>
          </a:xfrm>
          <a:prstGeom prst="rect">
            <a:avLst/>
          </a:prstGeom>
        </p:spPr>
      </p:pic>
      <p:pic>
        <p:nvPicPr>
          <p:cNvPr id="43" name="Graphic 43" descr="Robot">
            <a:extLst>
              <a:ext uri="{FF2B5EF4-FFF2-40B4-BE49-F238E27FC236}">
                <a16:creationId xmlns:a16="http://schemas.microsoft.com/office/drawing/2014/main" id="{6C25B85E-B4F9-4A75-9208-CB8C59034F8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9158" y="4522618"/>
            <a:ext cx="463296" cy="463296"/>
          </a:xfrm>
          <a:prstGeom prst="rect">
            <a:avLst/>
          </a:prstGeom>
        </p:spPr>
      </p:pic>
      <p:pic>
        <p:nvPicPr>
          <p:cNvPr id="3" name="Picture 18" descr="A close up of a logo&#10;&#10;Description generated with very high confidence">
            <a:extLst>
              <a:ext uri="{FF2B5EF4-FFF2-40B4-BE49-F238E27FC236}">
                <a16:creationId xmlns:a16="http://schemas.microsoft.com/office/drawing/2014/main" id="{7D0F62F8-C836-4C44-AACB-EBC2F2167E83}"/>
              </a:ext>
            </a:extLst>
          </p:cNvPr>
          <p:cNvPicPr>
            <a:picLocks noChangeAspect="1"/>
          </p:cNvPicPr>
          <p:nvPr/>
        </p:nvPicPr>
        <p:blipFill>
          <a:blip r:embed="rId15"/>
          <a:stretch>
            <a:fillRect/>
          </a:stretch>
        </p:blipFill>
        <p:spPr>
          <a:xfrm>
            <a:off x="495973" y="3186104"/>
            <a:ext cx="483221" cy="511099"/>
          </a:xfrm>
          <a:prstGeom prst="rect">
            <a:avLst/>
          </a:prstGeom>
        </p:spPr>
      </p:pic>
      <p:pic>
        <p:nvPicPr>
          <p:cNvPr id="5" name="Picture 6">
            <a:extLst>
              <a:ext uri="{FF2B5EF4-FFF2-40B4-BE49-F238E27FC236}">
                <a16:creationId xmlns:a16="http://schemas.microsoft.com/office/drawing/2014/main" id="{9932E43B-7543-47F4-AB85-8CA3805DB77C}"/>
              </a:ext>
            </a:extLst>
          </p:cNvPr>
          <p:cNvPicPr>
            <a:picLocks noChangeAspect="1"/>
          </p:cNvPicPr>
          <p:nvPr/>
        </p:nvPicPr>
        <p:blipFill>
          <a:blip r:embed="rId16"/>
          <a:stretch>
            <a:fillRect/>
          </a:stretch>
        </p:blipFill>
        <p:spPr>
          <a:xfrm>
            <a:off x="550798" y="4229722"/>
            <a:ext cx="336396" cy="256955"/>
          </a:xfrm>
          <a:prstGeom prst="rect">
            <a:avLst/>
          </a:prstGeom>
        </p:spPr>
      </p:pic>
      <p:pic>
        <p:nvPicPr>
          <p:cNvPr id="25" name="Graphic 9" descr="Transfer">
            <a:extLst>
              <a:ext uri="{FF2B5EF4-FFF2-40B4-BE49-F238E27FC236}">
                <a16:creationId xmlns:a16="http://schemas.microsoft.com/office/drawing/2014/main" id="{40715D20-A4B0-41AC-BE70-61A1107D44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7524" y="2980529"/>
            <a:ext cx="728547" cy="914400"/>
          </a:xfrm>
          <a:prstGeom prst="rect">
            <a:avLst/>
          </a:prstGeom>
        </p:spPr>
      </p:pic>
      <p:sp>
        <p:nvSpPr>
          <p:cNvPr id="7" name="Rectangle 6">
            <a:extLst>
              <a:ext uri="{FF2B5EF4-FFF2-40B4-BE49-F238E27FC236}">
                <a16:creationId xmlns:a16="http://schemas.microsoft.com/office/drawing/2014/main" id="{D6D47163-0F09-42C2-9948-059A230D39AA}"/>
              </a:ext>
            </a:extLst>
          </p:cNvPr>
          <p:cNvSpPr/>
          <p:nvPr/>
        </p:nvSpPr>
        <p:spPr>
          <a:xfrm>
            <a:off x="8897640" y="3889681"/>
            <a:ext cx="1978403" cy="34255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6BA5CDF2-D563-4DBE-AFD6-6D0CB9C304FC}"/>
              </a:ext>
            </a:extLst>
          </p:cNvPr>
          <p:cNvSpPr txBox="1"/>
          <p:nvPr/>
        </p:nvSpPr>
        <p:spPr>
          <a:xfrm>
            <a:off x="-33461" y="1591500"/>
            <a:ext cx="15158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rial"/>
                <a:cs typeface="Arial"/>
              </a:rPr>
              <a:t>Sensors</a:t>
            </a:r>
            <a:endParaRPr lang="en-US"/>
          </a:p>
        </p:txBody>
      </p:sp>
      <p:sp>
        <p:nvSpPr>
          <p:cNvPr id="6" name="TextBox 5">
            <a:extLst>
              <a:ext uri="{FF2B5EF4-FFF2-40B4-BE49-F238E27FC236}">
                <a16:creationId xmlns:a16="http://schemas.microsoft.com/office/drawing/2014/main" id="{3CD141DD-011E-4E9E-A544-9E36B20B513C}"/>
              </a:ext>
            </a:extLst>
          </p:cNvPr>
          <p:cNvSpPr txBox="1"/>
          <p:nvPr/>
        </p:nvSpPr>
        <p:spPr>
          <a:xfrm>
            <a:off x="2036634" y="4757581"/>
            <a:ext cx="29061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rial"/>
                <a:ea typeface="+mn-lt"/>
                <a:cs typeface="+mn-lt"/>
              </a:rPr>
              <a:t>Interface and s</a:t>
            </a:r>
            <a:r>
              <a:rPr lang="en-US">
                <a:latin typeface="Arial"/>
                <a:ea typeface="+mn-lt"/>
                <a:cs typeface="Arial"/>
              </a:rPr>
              <a:t>pecifications </a:t>
            </a:r>
            <a:r>
              <a:rPr lang="en-US">
                <a:latin typeface="Arial"/>
                <a:ea typeface="+mn-lt"/>
                <a:cs typeface="+mn-lt"/>
              </a:rPr>
              <a:t>to facilitate eye tracking across different sensors</a:t>
            </a:r>
            <a:endParaRPr lang="en-US">
              <a:cs typeface="Calibri"/>
            </a:endParaRPr>
          </a:p>
        </p:txBody>
      </p:sp>
      <p:sp>
        <p:nvSpPr>
          <p:cNvPr id="9" name="TextBox 8">
            <a:extLst>
              <a:ext uri="{FF2B5EF4-FFF2-40B4-BE49-F238E27FC236}">
                <a16:creationId xmlns:a16="http://schemas.microsoft.com/office/drawing/2014/main" id="{A24A31B7-02FF-4C53-A76F-0863E84A644E}"/>
              </a:ext>
            </a:extLst>
          </p:cNvPr>
          <p:cNvSpPr txBox="1"/>
          <p:nvPr/>
        </p:nvSpPr>
        <p:spPr>
          <a:xfrm>
            <a:off x="4784960" y="1986694"/>
            <a:ext cx="19422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rial"/>
                <a:cs typeface="Arial"/>
              </a:rPr>
              <a:t>Edge Computing</a:t>
            </a:r>
          </a:p>
        </p:txBody>
      </p:sp>
    </p:spTree>
    <p:extLst>
      <p:ext uri="{BB962C8B-B14F-4D97-AF65-F5344CB8AC3E}">
        <p14:creationId xmlns:p14="http://schemas.microsoft.com/office/powerpoint/2010/main" val="3904005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CE580-E35E-4710-8A95-6AEF66C3C43B}"/>
              </a:ext>
            </a:extLst>
          </p:cNvPr>
          <p:cNvSpPr>
            <a:spLocks noGrp="1"/>
          </p:cNvSpPr>
          <p:nvPr>
            <p:ph type="title"/>
          </p:nvPr>
        </p:nvSpPr>
        <p:spPr/>
        <p:txBody>
          <a:bodyPr/>
          <a:lstStyle/>
          <a:p>
            <a:r>
              <a:rPr lang="en-US">
                <a:latin typeface="Arial"/>
                <a:cs typeface="Calibri Light"/>
              </a:rPr>
              <a:t>5G Eye Tracking Ecosystem</a:t>
            </a:r>
          </a:p>
        </p:txBody>
      </p:sp>
      <p:sp>
        <p:nvSpPr>
          <p:cNvPr id="4" name="Rectangle 3">
            <a:extLst>
              <a:ext uri="{FF2B5EF4-FFF2-40B4-BE49-F238E27FC236}">
                <a16:creationId xmlns:a16="http://schemas.microsoft.com/office/drawing/2014/main" id="{AAEA46AC-CB54-4B0C-9836-EAB5C8AE0786}"/>
              </a:ext>
            </a:extLst>
          </p:cNvPr>
          <p:cNvSpPr/>
          <p:nvPr/>
        </p:nvSpPr>
        <p:spPr>
          <a:xfrm>
            <a:off x="2171570" y="2481951"/>
            <a:ext cx="1347871" cy="1873181"/>
          </a:xfrm>
          <a:prstGeom prst="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en-US" b="1">
                <a:solidFill>
                  <a:srgbClr val="000000"/>
                </a:solidFill>
                <a:latin typeface="Arial"/>
                <a:cs typeface="Arial"/>
              </a:rPr>
              <a:t>Universal Eye Tracking Standards</a:t>
            </a:r>
          </a:p>
          <a:p>
            <a:pPr algn="ctr"/>
            <a:r>
              <a:rPr lang="en-US" b="1">
                <a:solidFill>
                  <a:srgbClr val="000000"/>
                </a:solidFill>
                <a:latin typeface="Arial"/>
                <a:cs typeface="Arial"/>
              </a:rPr>
              <a:t>(UETS)</a:t>
            </a:r>
          </a:p>
        </p:txBody>
      </p:sp>
      <p:pic>
        <p:nvPicPr>
          <p:cNvPr id="8" name="Graphic 9" descr="Transfer">
            <a:extLst>
              <a:ext uri="{FF2B5EF4-FFF2-40B4-BE49-F238E27FC236}">
                <a16:creationId xmlns:a16="http://schemas.microsoft.com/office/drawing/2014/main" id="{86F8CC43-6D5D-4031-B4B0-1F3AF3D463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4138" y="3037360"/>
            <a:ext cx="728547" cy="914400"/>
          </a:xfrm>
          <a:prstGeom prst="rect">
            <a:avLst/>
          </a:prstGeom>
        </p:spPr>
      </p:pic>
      <p:pic>
        <p:nvPicPr>
          <p:cNvPr id="15" name="Graphic 9" descr="Transfer">
            <a:extLst>
              <a:ext uri="{FF2B5EF4-FFF2-40B4-BE49-F238E27FC236}">
                <a16:creationId xmlns:a16="http://schemas.microsoft.com/office/drawing/2014/main" id="{BF02350A-824E-4BB6-96F3-E7FC62606B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6070" y="3003621"/>
            <a:ext cx="728547" cy="914400"/>
          </a:xfrm>
          <a:prstGeom prst="rect">
            <a:avLst/>
          </a:prstGeom>
        </p:spPr>
      </p:pic>
      <p:pic>
        <p:nvPicPr>
          <p:cNvPr id="20" name="Picture 56" descr="A close up of a sign&#10;&#10;Description generated with very high confidence">
            <a:extLst>
              <a:ext uri="{FF2B5EF4-FFF2-40B4-BE49-F238E27FC236}">
                <a16:creationId xmlns:a16="http://schemas.microsoft.com/office/drawing/2014/main" id="{6D479128-1FCA-43D1-97E3-BB4E161E126C}"/>
              </a:ext>
            </a:extLst>
          </p:cNvPr>
          <p:cNvPicPr>
            <a:picLocks noChangeAspect="1"/>
          </p:cNvPicPr>
          <p:nvPr/>
        </p:nvPicPr>
        <p:blipFill>
          <a:blip r:embed="rId5"/>
          <a:stretch>
            <a:fillRect/>
          </a:stretch>
        </p:blipFill>
        <p:spPr>
          <a:xfrm>
            <a:off x="4787184" y="2528959"/>
            <a:ext cx="1947828" cy="1942266"/>
          </a:xfrm>
          <a:prstGeom prst="rect">
            <a:avLst/>
          </a:prstGeom>
        </p:spPr>
      </p:pic>
      <p:sp>
        <p:nvSpPr>
          <p:cNvPr id="21" name="TextBox 20">
            <a:extLst>
              <a:ext uri="{FF2B5EF4-FFF2-40B4-BE49-F238E27FC236}">
                <a16:creationId xmlns:a16="http://schemas.microsoft.com/office/drawing/2014/main" id="{789A5B3E-ED1B-459D-B493-F51F624A9EFD}"/>
              </a:ext>
            </a:extLst>
          </p:cNvPr>
          <p:cNvSpPr txBox="1"/>
          <p:nvPr/>
        </p:nvSpPr>
        <p:spPr>
          <a:xfrm>
            <a:off x="5134026" y="4719493"/>
            <a:ext cx="2901587" cy="14910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rial"/>
                <a:cs typeface="Arial"/>
              </a:rPr>
              <a:t>Extract higher-level representation of eye features</a:t>
            </a:r>
          </a:p>
          <a:p>
            <a:pPr marL="285750" indent="-285750">
              <a:buFont typeface="Arial"/>
              <a:buChar char="•"/>
            </a:pPr>
            <a:r>
              <a:rPr lang="en-US">
                <a:latin typeface="Arial"/>
                <a:cs typeface="Calibri"/>
              </a:rPr>
              <a:t>Identify sensing system</a:t>
            </a:r>
          </a:p>
          <a:p>
            <a:pPr marL="285750" indent="-285750">
              <a:buFont typeface="Arial"/>
              <a:buChar char="•"/>
            </a:pPr>
            <a:endParaRPr lang="en-US">
              <a:latin typeface="Arial"/>
              <a:cs typeface="Calibri"/>
            </a:endParaRPr>
          </a:p>
        </p:txBody>
      </p:sp>
      <p:sp>
        <p:nvSpPr>
          <p:cNvPr id="29" name="TextBox 28">
            <a:extLst>
              <a:ext uri="{FF2B5EF4-FFF2-40B4-BE49-F238E27FC236}">
                <a16:creationId xmlns:a16="http://schemas.microsoft.com/office/drawing/2014/main" id="{8A52EAAD-B678-43D8-AD62-1EA00FB17F92}"/>
              </a:ext>
            </a:extLst>
          </p:cNvPr>
          <p:cNvSpPr txBox="1"/>
          <p:nvPr/>
        </p:nvSpPr>
        <p:spPr>
          <a:xfrm>
            <a:off x="8741569" y="1564448"/>
            <a:ext cx="19422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rial"/>
                <a:cs typeface="Arial"/>
              </a:rPr>
              <a:t>Cloud Computing</a:t>
            </a:r>
          </a:p>
        </p:txBody>
      </p:sp>
      <p:pic>
        <p:nvPicPr>
          <p:cNvPr id="6" name="Graphic 66" descr="Cloud">
            <a:extLst>
              <a:ext uri="{FF2B5EF4-FFF2-40B4-BE49-F238E27FC236}">
                <a16:creationId xmlns:a16="http://schemas.microsoft.com/office/drawing/2014/main" id="{7127745E-D86D-4BD7-B756-3AB824C703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2501" y="1172834"/>
            <a:ext cx="4299413" cy="4299413"/>
          </a:xfrm>
          <a:prstGeom prst="rect">
            <a:avLst/>
          </a:prstGeom>
        </p:spPr>
      </p:pic>
      <p:pic>
        <p:nvPicPr>
          <p:cNvPr id="13" name="Picture 64" descr="A close up of a logo&#10;&#10;Description generated with very high confidence">
            <a:extLst>
              <a:ext uri="{FF2B5EF4-FFF2-40B4-BE49-F238E27FC236}">
                <a16:creationId xmlns:a16="http://schemas.microsoft.com/office/drawing/2014/main" id="{B320BA52-DBF2-4632-8402-1AF892A464A1}"/>
              </a:ext>
            </a:extLst>
          </p:cNvPr>
          <p:cNvPicPr>
            <a:picLocks noChangeAspect="1"/>
          </p:cNvPicPr>
          <p:nvPr/>
        </p:nvPicPr>
        <p:blipFill>
          <a:blip r:embed="rId8"/>
          <a:stretch>
            <a:fillRect/>
          </a:stretch>
        </p:blipFill>
        <p:spPr>
          <a:xfrm>
            <a:off x="8979300" y="3139611"/>
            <a:ext cx="1764838" cy="953936"/>
          </a:xfrm>
          <a:prstGeom prst="rect">
            <a:avLst/>
          </a:prstGeom>
        </p:spPr>
      </p:pic>
      <p:pic>
        <p:nvPicPr>
          <p:cNvPr id="33" name="Graphic 33" descr="Taxi">
            <a:extLst>
              <a:ext uri="{FF2B5EF4-FFF2-40B4-BE49-F238E27FC236}">
                <a16:creationId xmlns:a16="http://schemas.microsoft.com/office/drawing/2014/main" id="{602F9C74-D0B0-451A-AAC4-9754C2AC15C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8497" y="2717955"/>
            <a:ext cx="463296" cy="463296"/>
          </a:xfrm>
          <a:prstGeom prst="rect">
            <a:avLst/>
          </a:prstGeom>
        </p:spPr>
      </p:pic>
      <p:pic>
        <p:nvPicPr>
          <p:cNvPr id="35" name="Graphic 35" descr="Smart Phone">
            <a:extLst>
              <a:ext uri="{FF2B5EF4-FFF2-40B4-BE49-F238E27FC236}">
                <a16:creationId xmlns:a16="http://schemas.microsoft.com/office/drawing/2014/main" id="{4A27A614-7B89-4DD3-B741-F84D7D05F2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9635" y="3692632"/>
            <a:ext cx="366354" cy="399734"/>
          </a:xfrm>
          <a:prstGeom prst="rect">
            <a:avLst/>
          </a:prstGeom>
        </p:spPr>
      </p:pic>
      <p:pic>
        <p:nvPicPr>
          <p:cNvPr id="37" name="Graphic 37" descr="Laptop">
            <a:extLst>
              <a:ext uri="{FF2B5EF4-FFF2-40B4-BE49-F238E27FC236}">
                <a16:creationId xmlns:a16="http://schemas.microsoft.com/office/drawing/2014/main" id="{38725B52-1552-4D9A-B1E0-5DAB96ACD7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7735" y="1891434"/>
            <a:ext cx="463296" cy="463296"/>
          </a:xfrm>
          <a:prstGeom prst="rect">
            <a:avLst/>
          </a:prstGeom>
        </p:spPr>
      </p:pic>
      <p:pic>
        <p:nvPicPr>
          <p:cNvPr id="39" name="Graphic 39" descr="Virtual Reality headset">
            <a:extLst>
              <a:ext uri="{FF2B5EF4-FFF2-40B4-BE49-F238E27FC236}">
                <a16:creationId xmlns:a16="http://schemas.microsoft.com/office/drawing/2014/main" id="{632004C7-8F5B-4829-B672-81019AB5C32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8497" y="2253540"/>
            <a:ext cx="463296" cy="463296"/>
          </a:xfrm>
          <a:prstGeom prst="rect">
            <a:avLst/>
          </a:prstGeom>
        </p:spPr>
      </p:pic>
      <p:pic>
        <p:nvPicPr>
          <p:cNvPr id="43" name="Graphic 43" descr="Robot">
            <a:extLst>
              <a:ext uri="{FF2B5EF4-FFF2-40B4-BE49-F238E27FC236}">
                <a16:creationId xmlns:a16="http://schemas.microsoft.com/office/drawing/2014/main" id="{6C25B85E-B4F9-4A75-9208-CB8C59034F8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89158" y="4522618"/>
            <a:ext cx="463296" cy="463296"/>
          </a:xfrm>
          <a:prstGeom prst="rect">
            <a:avLst/>
          </a:prstGeom>
        </p:spPr>
      </p:pic>
      <p:sp>
        <p:nvSpPr>
          <p:cNvPr id="45" name="TextBox 44">
            <a:extLst>
              <a:ext uri="{FF2B5EF4-FFF2-40B4-BE49-F238E27FC236}">
                <a16:creationId xmlns:a16="http://schemas.microsoft.com/office/drawing/2014/main" id="{2758F010-4F51-4213-BBAC-347FE44C0592}"/>
              </a:ext>
            </a:extLst>
          </p:cNvPr>
          <p:cNvSpPr txBox="1"/>
          <p:nvPr/>
        </p:nvSpPr>
        <p:spPr>
          <a:xfrm>
            <a:off x="8379471" y="4717530"/>
            <a:ext cx="315697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rial"/>
                <a:ea typeface="+mn-lt"/>
                <a:cs typeface="Arial"/>
              </a:rPr>
              <a:t>Heavier </a:t>
            </a:r>
            <a:r>
              <a:rPr lang="en-US">
                <a:latin typeface="Arial"/>
                <a:cs typeface="Arial"/>
              </a:rPr>
              <a:t>eye tracking algorithms</a:t>
            </a:r>
            <a:endParaRPr lang="en-US">
              <a:cs typeface="Calibri" panose="020F0502020204030204"/>
            </a:endParaRPr>
          </a:p>
          <a:p>
            <a:pPr marL="285750" indent="-285750">
              <a:buFont typeface="Arial"/>
              <a:buChar char="•"/>
            </a:pPr>
            <a:r>
              <a:rPr lang="en-US">
                <a:latin typeface="Arial"/>
                <a:ea typeface="+mn-lt"/>
                <a:cs typeface="Arial"/>
              </a:rPr>
              <a:t>Act as interface to services, such as AWARE</a:t>
            </a:r>
            <a:endParaRPr lang="en-US">
              <a:ea typeface="+mn-lt"/>
              <a:cs typeface="+mn-lt"/>
            </a:endParaRPr>
          </a:p>
          <a:p>
            <a:pPr marL="285750" indent="-285750">
              <a:buFont typeface="Arial"/>
              <a:buChar char="•"/>
            </a:pPr>
            <a:endParaRPr lang="en-US">
              <a:latin typeface="Arial"/>
              <a:cs typeface="Arial"/>
            </a:endParaRPr>
          </a:p>
          <a:p>
            <a:pPr marL="285750" indent="-285750">
              <a:buFont typeface="Arial"/>
              <a:buChar char="•"/>
            </a:pPr>
            <a:endParaRPr lang="en-US">
              <a:latin typeface="Arial"/>
              <a:cs typeface="Arial"/>
            </a:endParaRPr>
          </a:p>
        </p:txBody>
      </p:sp>
      <p:sp>
        <p:nvSpPr>
          <p:cNvPr id="14" name="TextBox 13">
            <a:extLst>
              <a:ext uri="{FF2B5EF4-FFF2-40B4-BE49-F238E27FC236}">
                <a16:creationId xmlns:a16="http://schemas.microsoft.com/office/drawing/2014/main" id="{F51E3D56-ADA6-4506-B202-2F144B298047}"/>
              </a:ext>
            </a:extLst>
          </p:cNvPr>
          <p:cNvSpPr txBox="1"/>
          <p:nvPr/>
        </p:nvSpPr>
        <p:spPr>
          <a:xfrm>
            <a:off x="4784960" y="1986694"/>
            <a:ext cx="19422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rial"/>
                <a:cs typeface="Arial"/>
              </a:rPr>
              <a:t>Edge Computing</a:t>
            </a:r>
          </a:p>
        </p:txBody>
      </p:sp>
      <p:pic>
        <p:nvPicPr>
          <p:cNvPr id="3" name="Picture 18" descr="A close up of a logo&#10;&#10;Description generated with very high confidence">
            <a:extLst>
              <a:ext uri="{FF2B5EF4-FFF2-40B4-BE49-F238E27FC236}">
                <a16:creationId xmlns:a16="http://schemas.microsoft.com/office/drawing/2014/main" id="{7D0F62F8-C836-4C44-AACB-EBC2F2167E83}"/>
              </a:ext>
            </a:extLst>
          </p:cNvPr>
          <p:cNvPicPr>
            <a:picLocks noChangeAspect="1"/>
          </p:cNvPicPr>
          <p:nvPr/>
        </p:nvPicPr>
        <p:blipFill>
          <a:blip r:embed="rId19"/>
          <a:stretch>
            <a:fillRect/>
          </a:stretch>
        </p:blipFill>
        <p:spPr>
          <a:xfrm>
            <a:off x="495973" y="3186104"/>
            <a:ext cx="483221" cy="511099"/>
          </a:xfrm>
          <a:prstGeom prst="rect">
            <a:avLst/>
          </a:prstGeom>
        </p:spPr>
      </p:pic>
      <p:pic>
        <p:nvPicPr>
          <p:cNvPr id="5" name="Picture 6">
            <a:extLst>
              <a:ext uri="{FF2B5EF4-FFF2-40B4-BE49-F238E27FC236}">
                <a16:creationId xmlns:a16="http://schemas.microsoft.com/office/drawing/2014/main" id="{9932E43B-7543-47F4-AB85-8CA3805DB77C}"/>
              </a:ext>
            </a:extLst>
          </p:cNvPr>
          <p:cNvPicPr>
            <a:picLocks noChangeAspect="1"/>
          </p:cNvPicPr>
          <p:nvPr/>
        </p:nvPicPr>
        <p:blipFill>
          <a:blip r:embed="rId20"/>
          <a:stretch>
            <a:fillRect/>
          </a:stretch>
        </p:blipFill>
        <p:spPr>
          <a:xfrm>
            <a:off x="550798" y="4229722"/>
            <a:ext cx="336396" cy="256955"/>
          </a:xfrm>
          <a:prstGeom prst="rect">
            <a:avLst/>
          </a:prstGeom>
        </p:spPr>
      </p:pic>
      <p:pic>
        <p:nvPicPr>
          <p:cNvPr id="25" name="Graphic 9" descr="Transfer">
            <a:extLst>
              <a:ext uri="{FF2B5EF4-FFF2-40B4-BE49-F238E27FC236}">
                <a16:creationId xmlns:a16="http://schemas.microsoft.com/office/drawing/2014/main" id="{40715D20-A4B0-41AC-BE70-61A1107D44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7524" y="2980529"/>
            <a:ext cx="728547" cy="914400"/>
          </a:xfrm>
          <a:prstGeom prst="rect">
            <a:avLst/>
          </a:prstGeom>
        </p:spPr>
      </p:pic>
      <p:sp>
        <p:nvSpPr>
          <p:cNvPr id="7" name="Rectangle 6">
            <a:extLst>
              <a:ext uri="{FF2B5EF4-FFF2-40B4-BE49-F238E27FC236}">
                <a16:creationId xmlns:a16="http://schemas.microsoft.com/office/drawing/2014/main" id="{D6D47163-0F09-42C2-9948-059A230D39AA}"/>
              </a:ext>
            </a:extLst>
          </p:cNvPr>
          <p:cNvSpPr/>
          <p:nvPr/>
        </p:nvSpPr>
        <p:spPr>
          <a:xfrm>
            <a:off x="8897640" y="3889681"/>
            <a:ext cx="1978403" cy="34255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6BA5CDF2-D563-4DBE-AFD6-6D0CB9C304FC}"/>
              </a:ext>
            </a:extLst>
          </p:cNvPr>
          <p:cNvSpPr txBox="1"/>
          <p:nvPr/>
        </p:nvSpPr>
        <p:spPr>
          <a:xfrm>
            <a:off x="-33461" y="1591500"/>
            <a:ext cx="15158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rial"/>
                <a:cs typeface="Arial"/>
              </a:rPr>
              <a:t>Sensors</a:t>
            </a:r>
            <a:endParaRPr lang="en-US"/>
          </a:p>
        </p:txBody>
      </p:sp>
      <p:sp>
        <p:nvSpPr>
          <p:cNvPr id="9" name="TextBox 8">
            <a:extLst>
              <a:ext uri="{FF2B5EF4-FFF2-40B4-BE49-F238E27FC236}">
                <a16:creationId xmlns:a16="http://schemas.microsoft.com/office/drawing/2014/main" id="{C02D838D-984A-4A5B-A4F7-FBF71FFF554D}"/>
              </a:ext>
            </a:extLst>
          </p:cNvPr>
          <p:cNvSpPr txBox="1"/>
          <p:nvPr/>
        </p:nvSpPr>
        <p:spPr>
          <a:xfrm>
            <a:off x="2036634" y="4757581"/>
            <a:ext cx="29061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rial"/>
                <a:ea typeface="+mn-lt"/>
                <a:cs typeface="+mn-lt"/>
              </a:rPr>
              <a:t>Interface and s</a:t>
            </a:r>
            <a:r>
              <a:rPr lang="en-US">
                <a:latin typeface="Arial"/>
                <a:ea typeface="+mn-lt"/>
                <a:cs typeface="Arial"/>
              </a:rPr>
              <a:t>pecifications </a:t>
            </a:r>
            <a:r>
              <a:rPr lang="en-US">
                <a:latin typeface="Arial"/>
                <a:ea typeface="+mn-lt"/>
                <a:cs typeface="+mn-lt"/>
              </a:rPr>
              <a:t>to facilitate eye tracking across different sensors</a:t>
            </a:r>
            <a:endParaRPr lang="en-US">
              <a:cs typeface="Calibri"/>
            </a:endParaRPr>
          </a:p>
        </p:txBody>
      </p:sp>
    </p:spTree>
    <p:extLst>
      <p:ext uri="{BB962C8B-B14F-4D97-AF65-F5344CB8AC3E}">
        <p14:creationId xmlns:p14="http://schemas.microsoft.com/office/powerpoint/2010/main" val="3158118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CE580-E35E-4710-8A95-6AEF66C3C43B}"/>
              </a:ext>
            </a:extLst>
          </p:cNvPr>
          <p:cNvSpPr>
            <a:spLocks noGrp="1"/>
          </p:cNvSpPr>
          <p:nvPr>
            <p:ph type="title"/>
          </p:nvPr>
        </p:nvSpPr>
        <p:spPr>
          <a:xfrm>
            <a:off x="838200" y="365125"/>
            <a:ext cx="10722244" cy="1319106"/>
          </a:xfrm>
        </p:spPr>
        <p:txBody>
          <a:bodyPr/>
          <a:lstStyle/>
          <a:p>
            <a:r>
              <a:rPr lang="en-US">
                <a:latin typeface="Arial"/>
                <a:cs typeface="Calibri Light"/>
              </a:rPr>
              <a:t>Values ...</a:t>
            </a:r>
            <a:endParaRPr lang="en-US"/>
          </a:p>
        </p:txBody>
      </p:sp>
      <p:sp>
        <p:nvSpPr>
          <p:cNvPr id="5" name="Oval 4">
            <a:extLst>
              <a:ext uri="{FF2B5EF4-FFF2-40B4-BE49-F238E27FC236}">
                <a16:creationId xmlns:a16="http://schemas.microsoft.com/office/drawing/2014/main" id="{AEEDF1F4-C053-441D-A689-7144E51B94DC}"/>
              </a:ext>
            </a:extLst>
          </p:cNvPr>
          <p:cNvSpPr/>
          <p:nvPr/>
        </p:nvSpPr>
        <p:spPr>
          <a:xfrm>
            <a:off x="4469354" y="2233634"/>
            <a:ext cx="3181366" cy="33036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Arial"/>
              <a:ea typeface="+mn-lt"/>
              <a:cs typeface="Arial"/>
            </a:endParaRPr>
          </a:p>
        </p:txBody>
      </p:sp>
      <p:pic>
        <p:nvPicPr>
          <p:cNvPr id="6" name="Graphic 66" descr="Cloud">
            <a:extLst>
              <a:ext uri="{FF2B5EF4-FFF2-40B4-BE49-F238E27FC236}">
                <a16:creationId xmlns:a16="http://schemas.microsoft.com/office/drawing/2014/main" id="{1CF65A11-F8CF-439C-BACD-0CF48A1161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0676" y="1894772"/>
            <a:ext cx="3372854" cy="3389977"/>
          </a:xfrm>
          <a:prstGeom prst="rect">
            <a:avLst/>
          </a:prstGeom>
        </p:spPr>
      </p:pic>
      <p:pic>
        <p:nvPicPr>
          <p:cNvPr id="7" name="Picture 64" descr="A close up of a logo&#10;&#10;Description generated with very high confidence">
            <a:extLst>
              <a:ext uri="{FF2B5EF4-FFF2-40B4-BE49-F238E27FC236}">
                <a16:creationId xmlns:a16="http://schemas.microsoft.com/office/drawing/2014/main" id="{C6B8CF27-BB24-4B63-823F-D0EFAC8AFF1A}"/>
              </a:ext>
            </a:extLst>
          </p:cNvPr>
          <p:cNvPicPr>
            <a:picLocks noChangeAspect="1"/>
          </p:cNvPicPr>
          <p:nvPr/>
        </p:nvPicPr>
        <p:blipFill>
          <a:blip r:embed="rId5"/>
          <a:stretch>
            <a:fillRect/>
          </a:stretch>
        </p:blipFill>
        <p:spPr>
          <a:xfrm>
            <a:off x="5374353" y="3560516"/>
            <a:ext cx="1383172" cy="752617"/>
          </a:xfrm>
          <a:prstGeom prst="rect">
            <a:avLst/>
          </a:prstGeom>
        </p:spPr>
      </p:pic>
      <p:sp>
        <p:nvSpPr>
          <p:cNvPr id="8" name="Rectangle 7">
            <a:extLst>
              <a:ext uri="{FF2B5EF4-FFF2-40B4-BE49-F238E27FC236}">
                <a16:creationId xmlns:a16="http://schemas.microsoft.com/office/drawing/2014/main" id="{AA3A73FA-8E1B-46ED-A11E-9A38C8D89A12}"/>
              </a:ext>
            </a:extLst>
          </p:cNvPr>
          <p:cNvSpPr/>
          <p:nvPr/>
        </p:nvSpPr>
        <p:spPr>
          <a:xfrm>
            <a:off x="5323092" y="4127804"/>
            <a:ext cx="1476164" cy="2609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507299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60781D32-006D-4D2B-BEDA-5C48398CD9BE}"/>
              </a:ext>
            </a:extLst>
          </p:cNvPr>
          <p:cNvCxnSpPr>
            <a:cxnSpLocks/>
          </p:cNvCxnSpPr>
          <p:nvPr/>
        </p:nvCxnSpPr>
        <p:spPr>
          <a:xfrm flipH="1">
            <a:off x="7171268" y="2687420"/>
            <a:ext cx="1936375" cy="1021976"/>
          </a:xfrm>
          <a:prstGeom prst="straightConnector1">
            <a:avLst/>
          </a:prstGeom>
          <a:ln w="57150">
            <a:headEnd type="arrow"/>
            <a:tailEnd type="none"/>
          </a:ln>
        </p:spPr>
        <p:style>
          <a:lnRef idx="3">
            <a:schemeClr val="accent6"/>
          </a:lnRef>
          <a:fillRef idx="0">
            <a:schemeClr val="accent6"/>
          </a:fillRef>
          <a:effectRef idx="2">
            <a:schemeClr val="accent6"/>
          </a:effectRef>
          <a:fontRef idx="minor">
            <a:schemeClr val="tx1"/>
          </a:fontRef>
        </p:style>
      </p:cxnSp>
      <p:sp>
        <p:nvSpPr>
          <p:cNvPr id="2" name="Title 1">
            <a:extLst>
              <a:ext uri="{FF2B5EF4-FFF2-40B4-BE49-F238E27FC236}">
                <a16:creationId xmlns:a16="http://schemas.microsoft.com/office/drawing/2014/main" id="{65DCE580-E35E-4710-8A95-6AEF66C3C43B}"/>
              </a:ext>
            </a:extLst>
          </p:cNvPr>
          <p:cNvSpPr>
            <a:spLocks noGrp="1"/>
          </p:cNvSpPr>
          <p:nvPr>
            <p:ph type="title"/>
          </p:nvPr>
        </p:nvSpPr>
        <p:spPr>
          <a:xfrm>
            <a:off x="838200" y="365125"/>
            <a:ext cx="10722244" cy="1319106"/>
          </a:xfrm>
        </p:spPr>
        <p:txBody>
          <a:bodyPr/>
          <a:lstStyle/>
          <a:p>
            <a:r>
              <a:rPr lang="en-US">
                <a:latin typeface="Arial"/>
                <a:cs typeface="Calibri Light"/>
              </a:rPr>
              <a:t>Values ...</a:t>
            </a:r>
            <a:endParaRPr lang="en-US"/>
          </a:p>
        </p:txBody>
      </p:sp>
      <p:sp>
        <p:nvSpPr>
          <p:cNvPr id="5" name="Oval 4">
            <a:extLst>
              <a:ext uri="{FF2B5EF4-FFF2-40B4-BE49-F238E27FC236}">
                <a16:creationId xmlns:a16="http://schemas.microsoft.com/office/drawing/2014/main" id="{AEEDF1F4-C053-441D-A689-7144E51B94DC}"/>
              </a:ext>
            </a:extLst>
          </p:cNvPr>
          <p:cNvSpPr/>
          <p:nvPr/>
        </p:nvSpPr>
        <p:spPr>
          <a:xfrm>
            <a:off x="4469354" y="2233634"/>
            <a:ext cx="3181366" cy="33036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Arial"/>
              <a:ea typeface="+mn-lt"/>
              <a:cs typeface="Arial"/>
            </a:endParaRPr>
          </a:p>
        </p:txBody>
      </p:sp>
      <p:pic>
        <p:nvPicPr>
          <p:cNvPr id="6" name="Graphic 66" descr="Cloud">
            <a:extLst>
              <a:ext uri="{FF2B5EF4-FFF2-40B4-BE49-F238E27FC236}">
                <a16:creationId xmlns:a16="http://schemas.microsoft.com/office/drawing/2014/main" id="{1CF65A11-F8CF-439C-BACD-0CF48A1161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0676" y="1894772"/>
            <a:ext cx="3372854" cy="3389977"/>
          </a:xfrm>
          <a:prstGeom prst="rect">
            <a:avLst/>
          </a:prstGeom>
        </p:spPr>
      </p:pic>
      <p:pic>
        <p:nvPicPr>
          <p:cNvPr id="7" name="Picture 64" descr="A close up of a logo&#10;&#10;Description generated with very high confidence">
            <a:extLst>
              <a:ext uri="{FF2B5EF4-FFF2-40B4-BE49-F238E27FC236}">
                <a16:creationId xmlns:a16="http://schemas.microsoft.com/office/drawing/2014/main" id="{C6B8CF27-BB24-4B63-823F-D0EFAC8AFF1A}"/>
              </a:ext>
            </a:extLst>
          </p:cNvPr>
          <p:cNvPicPr>
            <a:picLocks noChangeAspect="1"/>
          </p:cNvPicPr>
          <p:nvPr/>
        </p:nvPicPr>
        <p:blipFill>
          <a:blip r:embed="rId5"/>
          <a:stretch>
            <a:fillRect/>
          </a:stretch>
        </p:blipFill>
        <p:spPr>
          <a:xfrm>
            <a:off x="5374353" y="3560516"/>
            <a:ext cx="1383172" cy="752617"/>
          </a:xfrm>
          <a:prstGeom prst="rect">
            <a:avLst/>
          </a:prstGeom>
        </p:spPr>
      </p:pic>
      <p:sp>
        <p:nvSpPr>
          <p:cNvPr id="8" name="Rectangle 7">
            <a:extLst>
              <a:ext uri="{FF2B5EF4-FFF2-40B4-BE49-F238E27FC236}">
                <a16:creationId xmlns:a16="http://schemas.microsoft.com/office/drawing/2014/main" id="{AA3A73FA-8E1B-46ED-A11E-9A38C8D89A12}"/>
              </a:ext>
            </a:extLst>
          </p:cNvPr>
          <p:cNvSpPr/>
          <p:nvPr/>
        </p:nvSpPr>
        <p:spPr>
          <a:xfrm>
            <a:off x="5323092" y="4127804"/>
            <a:ext cx="1476164" cy="2609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31A7C6A7-F929-4C21-8FC5-8FE34BB5A0AC}"/>
              </a:ext>
            </a:extLst>
          </p:cNvPr>
          <p:cNvSpPr/>
          <p:nvPr/>
        </p:nvSpPr>
        <p:spPr>
          <a:xfrm>
            <a:off x="9122918" y="1596378"/>
            <a:ext cx="2182902" cy="20834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atin typeface="Arial"/>
                <a:cs typeface="Arial"/>
              </a:rPr>
              <a:t>Affordable</a:t>
            </a:r>
            <a:endParaRPr lang="en-US">
              <a:ea typeface="+mn-lt"/>
              <a:cs typeface="+mn-lt"/>
            </a:endParaRPr>
          </a:p>
          <a:p>
            <a:pPr algn="ctr"/>
            <a:r>
              <a:rPr lang="en-US">
                <a:latin typeface="Arial"/>
                <a:cs typeface="Arial"/>
              </a:rPr>
              <a:t>Subscription</a:t>
            </a:r>
            <a:endParaRPr lang="en-US">
              <a:ea typeface="+mn-lt"/>
              <a:cs typeface="+mn-lt"/>
            </a:endParaRPr>
          </a:p>
          <a:p>
            <a:pPr algn="ctr"/>
            <a:r>
              <a:rPr lang="en-US">
                <a:latin typeface="Arial"/>
                <a:cs typeface="Arial"/>
              </a:rPr>
              <a:t>for </a:t>
            </a:r>
            <a:endParaRPr lang="en-US">
              <a:latin typeface="Calibri" panose="020F0502020204030204"/>
              <a:cs typeface="Calibri" panose="020F0502020204030204"/>
            </a:endParaRPr>
          </a:p>
          <a:p>
            <a:pPr algn="ctr"/>
            <a:r>
              <a:rPr lang="en-US">
                <a:latin typeface="Arial"/>
                <a:cs typeface="Arial"/>
              </a:rPr>
              <a:t>Everyone</a:t>
            </a:r>
            <a:endParaRPr lang="en-US">
              <a:ea typeface="+mn-lt"/>
              <a:cs typeface="+mn-lt"/>
            </a:endParaRPr>
          </a:p>
        </p:txBody>
      </p:sp>
    </p:spTree>
    <p:extLst>
      <p:ext uri="{BB962C8B-B14F-4D97-AF65-F5344CB8AC3E}">
        <p14:creationId xmlns:p14="http://schemas.microsoft.com/office/powerpoint/2010/main" val="2810571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60781D32-006D-4D2B-BEDA-5C48398CD9BE}"/>
              </a:ext>
            </a:extLst>
          </p:cNvPr>
          <p:cNvCxnSpPr>
            <a:cxnSpLocks/>
          </p:cNvCxnSpPr>
          <p:nvPr/>
        </p:nvCxnSpPr>
        <p:spPr>
          <a:xfrm flipH="1">
            <a:off x="7171268" y="2687420"/>
            <a:ext cx="1936375" cy="1021976"/>
          </a:xfrm>
          <a:prstGeom prst="straightConnector1">
            <a:avLst/>
          </a:prstGeom>
          <a:ln w="57150">
            <a:headEnd type="arrow"/>
            <a:tailEnd type="non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06787622-EBAD-4775-A50F-6B5AAB4771F3}"/>
              </a:ext>
            </a:extLst>
          </p:cNvPr>
          <p:cNvCxnSpPr>
            <a:cxnSpLocks/>
          </p:cNvCxnSpPr>
          <p:nvPr/>
        </p:nvCxnSpPr>
        <p:spPr>
          <a:xfrm flipH="1" flipV="1">
            <a:off x="7349067" y="4103842"/>
            <a:ext cx="1773516" cy="1293906"/>
          </a:xfrm>
          <a:prstGeom prst="straightConnector1">
            <a:avLst/>
          </a:prstGeom>
          <a:ln w="57150">
            <a:headEnd type="arrow"/>
            <a:tailEnd type="none"/>
          </a:ln>
        </p:spPr>
        <p:style>
          <a:lnRef idx="3">
            <a:schemeClr val="accent6"/>
          </a:lnRef>
          <a:fillRef idx="0">
            <a:schemeClr val="accent6"/>
          </a:fillRef>
          <a:effectRef idx="2">
            <a:schemeClr val="accent6"/>
          </a:effectRef>
          <a:fontRef idx="minor">
            <a:schemeClr val="tx1"/>
          </a:fontRef>
        </p:style>
      </p:cxnSp>
      <p:sp>
        <p:nvSpPr>
          <p:cNvPr id="2" name="Title 1">
            <a:extLst>
              <a:ext uri="{FF2B5EF4-FFF2-40B4-BE49-F238E27FC236}">
                <a16:creationId xmlns:a16="http://schemas.microsoft.com/office/drawing/2014/main" id="{65DCE580-E35E-4710-8A95-6AEF66C3C43B}"/>
              </a:ext>
            </a:extLst>
          </p:cNvPr>
          <p:cNvSpPr>
            <a:spLocks noGrp="1"/>
          </p:cNvSpPr>
          <p:nvPr>
            <p:ph type="title"/>
          </p:nvPr>
        </p:nvSpPr>
        <p:spPr>
          <a:xfrm>
            <a:off x="838200" y="365125"/>
            <a:ext cx="10722244" cy="1319106"/>
          </a:xfrm>
        </p:spPr>
        <p:txBody>
          <a:bodyPr/>
          <a:lstStyle/>
          <a:p>
            <a:r>
              <a:rPr lang="en-US">
                <a:latin typeface="Arial"/>
                <a:cs typeface="Calibri Light"/>
              </a:rPr>
              <a:t>Values ...</a:t>
            </a:r>
            <a:endParaRPr lang="en-US"/>
          </a:p>
        </p:txBody>
      </p:sp>
      <p:sp>
        <p:nvSpPr>
          <p:cNvPr id="5" name="Oval 4">
            <a:extLst>
              <a:ext uri="{FF2B5EF4-FFF2-40B4-BE49-F238E27FC236}">
                <a16:creationId xmlns:a16="http://schemas.microsoft.com/office/drawing/2014/main" id="{AEEDF1F4-C053-441D-A689-7144E51B94DC}"/>
              </a:ext>
            </a:extLst>
          </p:cNvPr>
          <p:cNvSpPr/>
          <p:nvPr/>
        </p:nvSpPr>
        <p:spPr>
          <a:xfrm>
            <a:off x="4469354" y="2233634"/>
            <a:ext cx="3181366" cy="33036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Arial"/>
              <a:ea typeface="+mn-lt"/>
              <a:cs typeface="Arial"/>
            </a:endParaRPr>
          </a:p>
        </p:txBody>
      </p:sp>
      <p:pic>
        <p:nvPicPr>
          <p:cNvPr id="6" name="Graphic 66" descr="Cloud">
            <a:extLst>
              <a:ext uri="{FF2B5EF4-FFF2-40B4-BE49-F238E27FC236}">
                <a16:creationId xmlns:a16="http://schemas.microsoft.com/office/drawing/2014/main" id="{1CF65A11-F8CF-439C-BACD-0CF48A1161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0676" y="1894772"/>
            <a:ext cx="3372854" cy="3389977"/>
          </a:xfrm>
          <a:prstGeom prst="rect">
            <a:avLst/>
          </a:prstGeom>
        </p:spPr>
      </p:pic>
      <p:pic>
        <p:nvPicPr>
          <p:cNvPr id="7" name="Picture 64" descr="A close up of a logo&#10;&#10;Description generated with very high confidence">
            <a:extLst>
              <a:ext uri="{FF2B5EF4-FFF2-40B4-BE49-F238E27FC236}">
                <a16:creationId xmlns:a16="http://schemas.microsoft.com/office/drawing/2014/main" id="{C6B8CF27-BB24-4B63-823F-D0EFAC8AFF1A}"/>
              </a:ext>
            </a:extLst>
          </p:cNvPr>
          <p:cNvPicPr>
            <a:picLocks noChangeAspect="1"/>
          </p:cNvPicPr>
          <p:nvPr/>
        </p:nvPicPr>
        <p:blipFill>
          <a:blip r:embed="rId5"/>
          <a:stretch>
            <a:fillRect/>
          </a:stretch>
        </p:blipFill>
        <p:spPr>
          <a:xfrm>
            <a:off x="5374353" y="3560516"/>
            <a:ext cx="1383172" cy="752617"/>
          </a:xfrm>
          <a:prstGeom prst="rect">
            <a:avLst/>
          </a:prstGeom>
        </p:spPr>
      </p:pic>
      <p:sp>
        <p:nvSpPr>
          <p:cNvPr id="8" name="Rectangle 7">
            <a:extLst>
              <a:ext uri="{FF2B5EF4-FFF2-40B4-BE49-F238E27FC236}">
                <a16:creationId xmlns:a16="http://schemas.microsoft.com/office/drawing/2014/main" id="{AA3A73FA-8E1B-46ED-A11E-9A38C8D89A12}"/>
              </a:ext>
            </a:extLst>
          </p:cNvPr>
          <p:cNvSpPr/>
          <p:nvPr/>
        </p:nvSpPr>
        <p:spPr>
          <a:xfrm>
            <a:off x="5323092" y="4127804"/>
            <a:ext cx="1476164" cy="2609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31A7C6A7-F929-4C21-8FC5-8FE34BB5A0AC}"/>
              </a:ext>
            </a:extLst>
          </p:cNvPr>
          <p:cNvSpPr/>
          <p:nvPr/>
        </p:nvSpPr>
        <p:spPr>
          <a:xfrm>
            <a:off x="9122918" y="1596378"/>
            <a:ext cx="2182902" cy="20834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atin typeface="Arial"/>
                <a:cs typeface="Arial"/>
              </a:rPr>
              <a:t>Affordable</a:t>
            </a:r>
            <a:endParaRPr lang="en-US">
              <a:ea typeface="+mn-lt"/>
              <a:cs typeface="+mn-lt"/>
            </a:endParaRPr>
          </a:p>
          <a:p>
            <a:pPr algn="ctr"/>
            <a:r>
              <a:rPr lang="en-US">
                <a:latin typeface="Arial"/>
                <a:cs typeface="Arial"/>
              </a:rPr>
              <a:t>Subscription</a:t>
            </a:r>
            <a:endParaRPr lang="en-US">
              <a:ea typeface="+mn-lt"/>
              <a:cs typeface="+mn-lt"/>
            </a:endParaRPr>
          </a:p>
          <a:p>
            <a:pPr algn="ctr"/>
            <a:r>
              <a:rPr lang="en-US">
                <a:latin typeface="Arial"/>
                <a:cs typeface="Arial"/>
              </a:rPr>
              <a:t>for </a:t>
            </a:r>
            <a:endParaRPr lang="en-US">
              <a:latin typeface="Calibri" panose="020F0502020204030204"/>
              <a:cs typeface="Calibri" panose="020F0502020204030204"/>
            </a:endParaRPr>
          </a:p>
          <a:p>
            <a:pPr algn="ctr"/>
            <a:r>
              <a:rPr lang="en-US">
                <a:latin typeface="Arial"/>
                <a:cs typeface="Arial"/>
              </a:rPr>
              <a:t>Everyone</a:t>
            </a:r>
            <a:endParaRPr lang="en-US">
              <a:ea typeface="+mn-lt"/>
              <a:cs typeface="+mn-lt"/>
            </a:endParaRPr>
          </a:p>
        </p:txBody>
      </p:sp>
      <p:sp>
        <p:nvSpPr>
          <p:cNvPr id="32" name="Oval 31">
            <a:extLst>
              <a:ext uri="{FF2B5EF4-FFF2-40B4-BE49-F238E27FC236}">
                <a16:creationId xmlns:a16="http://schemas.microsoft.com/office/drawing/2014/main" id="{51D5ACB3-07F3-4234-BC2E-B9188A0687C7}"/>
              </a:ext>
            </a:extLst>
          </p:cNvPr>
          <p:cNvSpPr/>
          <p:nvPr/>
        </p:nvSpPr>
        <p:spPr>
          <a:xfrm>
            <a:off x="9146998" y="4313628"/>
            <a:ext cx="2182902" cy="20834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atin typeface="Arial"/>
                <a:cs typeface="Arial"/>
              </a:rPr>
              <a:t>Better Customer Support</a:t>
            </a:r>
            <a:endParaRPr lang="en-US">
              <a:ea typeface="+mn-lt"/>
              <a:cs typeface="+mn-lt"/>
            </a:endParaRPr>
          </a:p>
        </p:txBody>
      </p:sp>
    </p:spTree>
    <p:extLst>
      <p:ext uri="{BB962C8B-B14F-4D97-AF65-F5344CB8AC3E}">
        <p14:creationId xmlns:p14="http://schemas.microsoft.com/office/powerpoint/2010/main" val="75038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id="{2E31B6DD-974D-4A75-9509-2A99502782A4}"/>
              </a:ext>
            </a:extLst>
          </p:cNvPr>
          <p:cNvCxnSpPr>
            <a:cxnSpLocks/>
          </p:cNvCxnSpPr>
          <p:nvPr/>
        </p:nvCxnSpPr>
        <p:spPr>
          <a:xfrm>
            <a:off x="2932741" y="3606031"/>
            <a:ext cx="1954370" cy="26577"/>
          </a:xfrm>
          <a:prstGeom prst="straightConnector1">
            <a:avLst/>
          </a:prstGeom>
          <a:ln w="57150">
            <a:headEnd type="arrow"/>
            <a:tailEnd type="non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60781D32-006D-4D2B-BEDA-5C48398CD9BE}"/>
              </a:ext>
            </a:extLst>
          </p:cNvPr>
          <p:cNvCxnSpPr>
            <a:cxnSpLocks/>
          </p:cNvCxnSpPr>
          <p:nvPr/>
        </p:nvCxnSpPr>
        <p:spPr>
          <a:xfrm flipH="1">
            <a:off x="7171268" y="2687420"/>
            <a:ext cx="1936375" cy="1021976"/>
          </a:xfrm>
          <a:prstGeom prst="straightConnector1">
            <a:avLst/>
          </a:prstGeom>
          <a:ln w="57150">
            <a:headEnd type="arrow"/>
            <a:tailEnd type="non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06787622-EBAD-4775-A50F-6B5AAB4771F3}"/>
              </a:ext>
            </a:extLst>
          </p:cNvPr>
          <p:cNvCxnSpPr>
            <a:cxnSpLocks/>
          </p:cNvCxnSpPr>
          <p:nvPr/>
        </p:nvCxnSpPr>
        <p:spPr>
          <a:xfrm flipH="1" flipV="1">
            <a:off x="7349067" y="4103842"/>
            <a:ext cx="1773516" cy="1293906"/>
          </a:xfrm>
          <a:prstGeom prst="straightConnector1">
            <a:avLst/>
          </a:prstGeom>
          <a:ln w="57150">
            <a:headEnd type="arrow"/>
            <a:tailEnd type="none"/>
          </a:ln>
        </p:spPr>
        <p:style>
          <a:lnRef idx="3">
            <a:schemeClr val="accent6"/>
          </a:lnRef>
          <a:fillRef idx="0">
            <a:schemeClr val="accent6"/>
          </a:fillRef>
          <a:effectRef idx="2">
            <a:schemeClr val="accent6"/>
          </a:effectRef>
          <a:fontRef idx="minor">
            <a:schemeClr val="tx1"/>
          </a:fontRef>
        </p:style>
      </p:cxnSp>
      <p:sp>
        <p:nvSpPr>
          <p:cNvPr id="2" name="Title 1">
            <a:extLst>
              <a:ext uri="{FF2B5EF4-FFF2-40B4-BE49-F238E27FC236}">
                <a16:creationId xmlns:a16="http://schemas.microsoft.com/office/drawing/2014/main" id="{65DCE580-E35E-4710-8A95-6AEF66C3C43B}"/>
              </a:ext>
            </a:extLst>
          </p:cNvPr>
          <p:cNvSpPr>
            <a:spLocks noGrp="1"/>
          </p:cNvSpPr>
          <p:nvPr>
            <p:ph type="title"/>
          </p:nvPr>
        </p:nvSpPr>
        <p:spPr>
          <a:xfrm>
            <a:off x="838200" y="365125"/>
            <a:ext cx="10722244" cy="1319106"/>
          </a:xfrm>
        </p:spPr>
        <p:txBody>
          <a:bodyPr/>
          <a:lstStyle/>
          <a:p>
            <a:r>
              <a:rPr lang="en-US">
                <a:latin typeface="Arial"/>
                <a:cs typeface="Calibri Light"/>
              </a:rPr>
              <a:t>Values ...</a:t>
            </a:r>
            <a:endParaRPr lang="en-US"/>
          </a:p>
        </p:txBody>
      </p:sp>
      <p:sp>
        <p:nvSpPr>
          <p:cNvPr id="5" name="Oval 4">
            <a:extLst>
              <a:ext uri="{FF2B5EF4-FFF2-40B4-BE49-F238E27FC236}">
                <a16:creationId xmlns:a16="http://schemas.microsoft.com/office/drawing/2014/main" id="{AEEDF1F4-C053-441D-A689-7144E51B94DC}"/>
              </a:ext>
            </a:extLst>
          </p:cNvPr>
          <p:cNvSpPr/>
          <p:nvPr/>
        </p:nvSpPr>
        <p:spPr>
          <a:xfrm>
            <a:off x="4469354" y="2233634"/>
            <a:ext cx="3181366" cy="33036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Arial"/>
              <a:ea typeface="+mn-lt"/>
              <a:cs typeface="Arial"/>
            </a:endParaRPr>
          </a:p>
        </p:txBody>
      </p:sp>
      <p:pic>
        <p:nvPicPr>
          <p:cNvPr id="6" name="Graphic 66" descr="Cloud">
            <a:extLst>
              <a:ext uri="{FF2B5EF4-FFF2-40B4-BE49-F238E27FC236}">
                <a16:creationId xmlns:a16="http://schemas.microsoft.com/office/drawing/2014/main" id="{1CF65A11-F8CF-439C-BACD-0CF48A1161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0676" y="1894772"/>
            <a:ext cx="3372854" cy="3389977"/>
          </a:xfrm>
          <a:prstGeom prst="rect">
            <a:avLst/>
          </a:prstGeom>
        </p:spPr>
      </p:pic>
      <p:pic>
        <p:nvPicPr>
          <p:cNvPr id="7" name="Picture 64" descr="A close up of a logo&#10;&#10;Description generated with very high confidence">
            <a:extLst>
              <a:ext uri="{FF2B5EF4-FFF2-40B4-BE49-F238E27FC236}">
                <a16:creationId xmlns:a16="http://schemas.microsoft.com/office/drawing/2014/main" id="{C6B8CF27-BB24-4B63-823F-D0EFAC8AFF1A}"/>
              </a:ext>
            </a:extLst>
          </p:cNvPr>
          <p:cNvPicPr>
            <a:picLocks noChangeAspect="1"/>
          </p:cNvPicPr>
          <p:nvPr/>
        </p:nvPicPr>
        <p:blipFill>
          <a:blip r:embed="rId5"/>
          <a:stretch>
            <a:fillRect/>
          </a:stretch>
        </p:blipFill>
        <p:spPr>
          <a:xfrm>
            <a:off x="5374353" y="3560516"/>
            <a:ext cx="1383172" cy="752617"/>
          </a:xfrm>
          <a:prstGeom prst="rect">
            <a:avLst/>
          </a:prstGeom>
        </p:spPr>
      </p:pic>
      <p:sp>
        <p:nvSpPr>
          <p:cNvPr id="8" name="Rectangle 7">
            <a:extLst>
              <a:ext uri="{FF2B5EF4-FFF2-40B4-BE49-F238E27FC236}">
                <a16:creationId xmlns:a16="http://schemas.microsoft.com/office/drawing/2014/main" id="{AA3A73FA-8E1B-46ED-A11E-9A38C8D89A12}"/>
              </a:ext>
            </a:extLst>
          </p:cNvPr>
          <p:cNvSpPr/>
          <p:nvPr/>
        </p:nvSpPr>
        <p:spPr>
          <a:xfrm>
            <a:off x="5323092" y="4127804"/>
            <a:ext cx="1476164" cy="2609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31A7C6A7-F929-4C21-8FC5-8FE34BB5A0AC}"/>
              </a:ext>
            </a:extLst>
          </p:cNvPr>
          <p:cNvSpPr/>
          <p:nvPr/>
        </p:nvSpPr>
        <p:spPr>
          <a:xfrm>
            <a:off x="9122918" y="1596378"/>
            <a:ext cx="2182902" cy="20834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atin typeface="Arial"/>
                <a:cs typeface="Arial"/>
              </a:rPr>
              <a:t>Affordable</a:t>
            </a:r>
            <a:endParaRPr lang="en-US">
              <a:ea typeface="+mn-lt"/>
              <a:cs typeface="+mn-lt"/>
            </a:endParaRPr>
          </a:p>
          <a:p>
            <a:pPr algn="ctr"/>
            <a:r>
              <a:rPr lang="en-US">
                <a:latin typeface="Arial"/>
                <a:cs typeface="Arial"/>
              </a:rPr>
              <a:t>Subscription</a:t>
            </a:r>
            <a:endParaRPr lang="en-US">
              <a:ea typeface="+mn-lt"/>
              <a:cs typeface="+mn-lt"/>
            </a:endParaRPr>
          </a:p>
          <a:p>
            <a:pPr algn="ctr"/>
            <a:r>
              <a:rPr lang="en-US">
                <a:latin typeface="Arial"/>
                <a:cs typeface="Arial"/>
              </a:rPr>
              <a:t>for </a:t>
            </a:r>
            <a:endParaRPr lang="en-US">
              <a:latin typeface="Calibri" panose="020F0502020204030204"/>
              <a:cs typeface="Calibri" panose="020F0502020204030204"/>
            </a:endParaRPr>
          </a:p>
          <a:p>
            <a:pPr algn="ctr"/>
            <a:r>
              <a:rPr lang="en-US">
                <a:latin typeface="Arial"/>
                <a:cs typeface="Arial"/>
              </a:rPr>
              <a:t>Everyone</a:t>
            </a:r>
            <a:endParaRPr lang="en-US">
              <a:ea typeface="+mn-lt"/>
              <a:cs typeface="+mn-lt"/>
            </a:endParaRPr>
          </a:p>
        </p:txBody>
      </p:sp>
      <p:sp>
        <p:nvSpPr>
          <p:cNvPr id="32" name="Oval 31">
            <a:extLst>
              <a:ext uri="{FF2B5EF4-FFF2-40B4-BE49-F238E27FC236}">
                <a16:creationId xmlns:a16="http://schemas.microsoft.com/office/drawing/2014/main" id="{51D5ACB3-07F3-4234-BC2E-B9188A0687C7}"/>
              </a:ext>
            </a:extLst>
          </p:cNvPr>
          <p:cNvSpPr/>
          <p:nvPr/>
        </p:nvSpPr>
        <p:spPr>
          <a:xfrm>
            <a:off x="9146998" y="4313628"/>
            <a:ext cx="2182902" cy="20834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atin typeface="Arial"/>
                <a:cs typeface="Arial"/>
              </a:rPr>
              <a:t>Better Customer Support</a:t>
            </a:r>
            <a:endParaRPr lang="en-US">
              <a:ea typeface="+mn-lt"/>
              <a:cs typeface="+mn-lt"/>
            </a:endParaRPr>
          </a:p>
        </p:txBody>
      </p:sp>
      <p:sp>
        <p:nvSpPr>
          <p:cNvPr id="33" name="Oval 32">
            <a:extLst>
              <a:ext uri="{FF2B5EF4-FFF2-40B4-BE49-F238E27FC236}">
                <a16:creationId xmlns:a16="http://schemas.microsoft.com/office/drawing/2014/main" id="{85EA1B0D-9CEA-43ED-97A6-77E4EB1C1F94}"/>
              </a:ext>
            </a:extLst>
          </p:cNvPr>
          <p:cNvSpPr/>
          <p:nvPr/>
        </p:nvSpPr>
        <p:spPr>
          <a:xfrm>
            <a:off x="799142" y="2645364"/>
            <a:ext cx="2182902" cy="208341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atin typeface="Arial"/>
                <a:cs typeface="Arial"/>
              </a:rPr>
              <a:t>Big Data </a:t>
            </a:r>
          </a:p>
          <a:p>
            <a:pPr algn="ctr"/>
            <a:r>
              <a:rPr lang="en-US">
                <a:latin typeface="Arial"/>
                <a:cs typeface="Arial"/>
              </a:rPr>
              <a:t>Analytics</a:t>
            </a:r>
          </a:p>
        </p:txBody>
      </p:sp>
    </p:spTree>
    <p:extLst>
      <p:ext uri="{BB962C8B-B14F-4D97-AF65-F5344CB8AC3E}">
        <p14:creationId xmlns:p14="http://schemas.microsoft.com/office/powerpoint/2010/main" val="1237510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CE580-E35E-4710-8A95-6AEF66C3C43B}"/>
              </a:ext>
            </a:extLst>
          </p:cNvPr>
          <p:cNvSpPr>
            <a:spLocks noGrp="1"/>
          </p:cNvSpPr>
          <p:nvPr>
            <p:ph type="title"/>
          </p:nvPr>
        </p:nvSpPr>
        <p:spPr>
          <a:xfrm>
            <a:off x="838200" y="365125"/>
            <a:ext cx="10722244" cy="1319106"/>
          </a:xfrm>
        </p:spPr>
        <p:txBody>
          <a:bodyPr/>
          <a:lstStyle/>
          <a:p>
            <a:r>
              <a:rPr lang="en-US">
                <a:latin typeface="Arial"/>
                <a:cs typeface="Calibri Light"/>
              </a:rPr>
              <a:t>Challenges</a:t>
            </a:r>
            <a:endParaRPr lang="en-US"/>
          </a:p>
        </p:txBody>
      </p:sp>
      <p:sp>
        <p:nvSpPr>
          <p:cNvPr id="6" name="TextBox 5">
            <a:extLst>
              <a:ext uri="{FF2B5EF4-FFF2-40B4-BE49-F238E27FC236}">
                <a16:creationId xmlns:a16="http://schemas.microsoft.com/office/drawing/2014/main" id="{E0B84CF2-3A5A-45B7-86CA-062C492893A3}"/>
              </a:ext>
            </a:extLst>
          </p:cNvPr>
          <p:cNvSpPr txBox="1"/>
          <p:nvPr/>
        </p:nvSpPr>
        <p:spPr>
          <a:xfrm>
            <a:off x="531120" y="1341049"/>
            <a:ext cx="51746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0000"/>
                </a:solidFill>
                <a:latin typeface="Arial"/>
                <a:cs typeface="Arial"/>
              </a:rPr>
              <a:t>To design a 5G eye tracking ecosystem</a:t>
            </a:r>
            <a:endParaRPr lang="en-US">
              <a:solidFill>
                <a:srgbClr val="000000"/>
              </a:solidFill>
              <a:latin typeface="Arial"/>
              <a:cs typeface="Arial"/>
            </a:endParaRPr>
          </a:p>
        </p:txBody>
      </p:sp>
      <p:sp>
        <p:nvSpPr>
          <p:cNvPr id="5" name="Oval 4">
            <a:extLst>
              <a:ext uri="{FF2B5EF4-FFF2-40B4-BE49-F238E27FC236}">
                <a16:creationId xmlns:a16="http://schemas.microsoft.com/office/drawing/2014/main" id="{56C23C7E-AAAE-4094-A95E-4DC70AD89701}"/>
              </a:ext>
            </a:extLst>
          </p:cNvPr>
          <p:cNvSpPr/>
          <p:nvPr/>
        </p:nvSpPr>
        <p:spPr>
          <a:xfrm>
            <a:off x="3063887" y="1894967"/>
            <a:ext cx="3181366" cy="33036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Arial"/>
              <a:ea typeface="+mn-lt"/>
              <a:cs typeface="Arial"/>
            </a:endParaRPr>
          </a:p>
        </p:txBody>
      </p:sp>
      <p:pic>
        <p:nvPicPr>
          <p:cNvPr id="9" name="Graphic 66" descr="Cloud">
            <a:extLst>
              <a:ext uri="{FF2B5EF4-FFF2-40B4-BE49-F238E27FC236}">
                <a16:creationId xmlns:a16="http://schemas.microsoft.com/office/drawing/2014/main" id="{35E23BAF-8D81-44CF-BB57-57B45CE422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62876" y="1733905"/>
            <a:ext cx="3372854" cy="3389977"/>
          </a:xfrm>
          <a:prstGeom prst="rect">
            <a:avLst/>
          </a:prstGeom>
        </p:spPr>
      </p:pic>
      <p:pic>
        <p:nvPicPr>
          <p:cNvPr id="11" name="Picture 64" descr="A close up of a logo&#10;&#10;Description generated with very high confidence">
            <a:extLst>
              <a:ext uri="{FF2B5EF4-FFF2-40B4-BE49-F238E27FC236}">
                <a16:creationId xmlns:a16="http://schemas.microsoft.com/office/drawing/2014/main" id="{E576FEC5-BA7A-4A15-AD91-AE059F213BF2}"/>
              </a:ext>
            </a:extLst>
          </p:cNvPr>
          <p:cNvPicPr>
            <a:picLocks noChangeAspect="1"/>
          </p:cNvPicPr>
          <p:nvPr/>
        </p:nvPicPr>
        <p:blipFill>
          <a:blip r:embed="rId5"/>
          <a:stretch>
            <a:fillRect/>
          </a:stretch>
        </p:blipFill>
        <p:spPr>
          <a:xfrm>
            <a:off x="3968886" y="3221849"/>
            <a:ext cx="1383172" cy="752617"/>
          </a:xfrm>
          <a:prstGeom prst="rect">
            <a:avLst/>
          </a:prstGeom>
        </p:spPr>
      </p:pic>
      <p:sp>
        <p:nvSpPr>
          <p:cNvPr id="13" name="Rectangle 12">
            <a:extLst>
              <a:ext uri="{FF2B5EF4-FFF2-40B4-BE49-F238E27FC236}">
                <a16:creationId xmlns:a16="http://schemas.microsoft.com/office/drawing/2014/main" id="{58400BDA-1E1D-40F8-AE2F-C6DA496FE241}"/>
              </a:ext>
            </a:extLst>
          </p:cNvPr>
          <p:cNvSpPr/>
          <p:nvPr/>
        </p:nvSpPr>
        <p:spPr>
          <a:xfrm>
            <a:off x="3917625" y="3789137"/>
            <a:ext cx="1476164" cy="2609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40665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vintage photo of a truck&#10;&#10;Description generated with very high confidence">
            <a:extLst>
              <a:ext uri="{FF2B5EF4-FFF2-40B4-BE49-F238E27FC236}">
                <a16:creationId xmlns:a16="http://schemas.microsoft.com/office/drawing/2014/main" id="{6125EE1A-D9D6-4770-B08F-460D4B67C3F0}"/>
              </a:ext>
            </a:extLst>
          </p:cNvPr>
          <p:cNvPicPr>
            <a:picLocks noChangeAspect="1"/>
          </p:cNvPicPr>
          <p:nvPr/>
        </p:nvPicPr>
        <p:blipFill>
          <a:blip r:embed="rId3"/>
          <a:stretch>
            <a:fillRect/>
          </a:stretch>
        </p:blipFill>
        <p:spPr>
          <a:xfrm>
            <a:off x="2431411" y="461702"/>
            <a:ext cx="7329181" cy="5932420"/>
          </a:xfrm>
          <a:prstGeom prst="rect">
            <a:avLst/>
          </a:prstGeom>
        </p:spPr>
      </p:pic>
      <p:pic>
        <p:nvPicPr>
          <p:cNvPr id="5" name="Picture 6" descr="A white and black truck parked on the side of a building&#10;&#10;Description generated with very high confidence">
            <a:extLst>
              <a:ext uri="{FF2B5EF4-FFF2-40B4-BE49-F238E27FC236}">
                <a16:creationId xmlns:a16="http://schemas.microsoft.com/office/drawing/2014/main" id="{EA2888F6-AF03-4A91-BA44-34DD8F51A68E}"/>
              </a:ext>
            </a:extLst>
          </p:cNvPr>
          <p:cNvPicPr>
            <a:picLocks noChangeAspect="1"/>
          </p:cNvPicPr>
          <p:nvPr/>
        </p:nvPicPr>
        <p:blipFill>
          <a:blip r:embed="rId4"/>
          <a:stretch>
            <a:fillRect/>
          </a:stretch>
        </p:blipFill>
        <p:spPr>
          <a:xfrm>
            <a:off x="2430544" y="496247"/>
            <a:ext cx="7307344" cy="5874296"/>
          </a:xfrm>
          <a:prstGeom prst="rect">
            <a:avLst/>
          </a:prstGeom>
        </p:spPr>
      </p:pic>
      <p:sp>
        <p:nvSpPr>
          <p:cNvPr id="6" name="Rectangle 5">
            <a:extLst>
              <a:ext uri="{FF2B5EF4-FFF2-40B4-BE49-F238E27FC236}">
                <a16:creationId xmlns:a16="http://schemas.microsoft.com/office/drawing/2014/main" id="{52BE95D5-AFA4-4EEE-A098-53A0C184AD8D}"/>
              </a:ext>
            </a:extLst>
          </p:cNvPr>
          <p:cNvSpPr/>
          <p:nvPr/>
        </p:nvSpPr>
        <p:spPr>
          <a:xfrm>
            <a:off x="4981661" y="1342937"/>
            <a:ext cx="2244057" cy="432732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Picture 6" descr="A close up of a screen&#10;&#10;Description generated with high confidence">
            <a:extLst>
              <a:ext uri="{FF2B5EF4-FFF2-40B4-BE49-F238E27FC236}">
                <a16:creationId xmlns:a16="http://schemas.microsoft.com/office/drawing/2014/main" id="{5F788852-0432-4A3E-94C7-AE76EF71C8EC}"/>
              </a:ext>
            </a:extLst>
          </p:cNvPr>
          <p:cNvPicPr>
            <a:picLocks noChangeAspect="1"/>
          </p:cNvPicPr>
          <p:nvPr/>
        </p:nvPicPr>
        <p:blipFill>
          <a:blip r:embed="rId5"/>
          <a:stretch>
            <a:fillRect/>
          </a:stretch>
        </p:blipFill>
        <p:spPr>
          <a:xfrm>
            <a:off x="844492" y="483328"/>
            <a:ext cx="10544961" cy="5940279"/>
          </a:xfrm>
          <a:prstGeom prst="rect">
            <a:avLst/>
          </a:prstGeom>
        </p:spPr>
      </p:pic>
      <p:sp>
        <p:nvSpPr>
          <p:cNvPr id="8" name="TextBox 7">
            <a:extLst>
              <a:ext uri="{FF2B5EF4-FFF2-40B4-BE49-F238E27FC236}">
                <a16:creationId xmlns:a16="http://schemas.microsoft.com/office/drawing/2014/main" id="{E963C224-D130-46D5-99F7-84AE24864EFE}"/>
              </a:ext>
            </a:extLst>
          </p:cNvPr>
          <p:cNvSpPr txBox="1"/>
          <p:nvPr/>
        </p:nvSpPr>
        <p:spPr>
          <a:xfrm>
            <a:off x="2430089" y="6347747"/>
            <a:ext cx="733182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bg1">
                    <a:lumMod val="65000"/>
                  </a:schemeClr>
                </a:solidFill>
                <a:latin typeface="Ink Free"/>
              </a:rPr>
              <a:t>Bell Lab Two-way Radio Mobile Telephone (1924)</a:t>
            </a:r>
            <a:endParaRPr lang="en-US" sz="2400" b="1">
              <a:solidFill>
                <a:schemeClr val="bg1">
                  <a:lumMod val="65000"/>
                </a:schemeClr>
              </a:solidFill>
              <a:latin typeface="Ink Free"/>
              <a:cs typeface="Calibri" panose="020F0502020204030204"/>
            </a:endParaRPr>
          </a:p>
        </p:txBody>
      </p:sp>
      <p:sp>
        <p:nvSpPr>
          <p:cNvPr id="2" name="TextBox 1">
            <a:extLst>
              <a:ext uri="{FF2B5EF4-FFF2-40B4-BE49-F238E27FC236}">
                <a16:creationId xmlns:a16="http://schemas.microsoft.com/office/drawing/2014/main" id="{BDD42AE9-6160-4B4D-BA0A-09268AF23613}"/>
              </a:ext>
            </a:extLst>
          </p:cNvPr>
          <p:cNvSpPr txBox="1"/>
          <p:nvPr/>
        </p:nvSpPr>
        <p:spPr>
          <a:xfrm>
            <a:off x="10505813" y="6157519"/>
            <a:ext cx="111433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2F5496"/>
                </a:solidFill>
              </a:rPr>
              <a:t>Source: Googling</a:t>
            </a:r>
            <a:endParaRPr lang="en-US" sz="1000">
              <a:solidFill>
                <a:srgbClr val="2F5496"/>
              </a:solidFill>
              <a:cs typeface="Calibri"/>
            </a:endParaRPr>
          </a:p>
        </p:txBody>
      </p:sp>
    </p:spTree>
    <p:extLst>
      <p:ext uri="{BB962C8B-B14F-4D97-AF65-F5344CB8AC3E}">
        <p14:creationId xmlns:p14="http://schemas.microsoft.com/office/powerpoint/2010/main" val="4008451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a:extLst>
              <a:ext uri="{FF2B5EF4-FFF2-40B4-BE49-F238E27FC236}">
                <a16:creationId xmlns:a16="http://schemas.microsoft.com/office/drawing/2014/main" id="{746FF467-89CB-498D-B5B5-BB730D2F27B3}"/>
              </a:ext>
            </a:extLst>
          </p:cNvPr>
          <p:cNvCxnSpPr>
            <a:cxnSpLocks/>
          </p:cNvCxnSpPr>
          <p:nvPr/>
        </p:nvCxnSpPr>
        <p:spPr>
          <a:xfrm flipV="1">
            <a:off x="5825067" y="2031999"/>
            <a:ext cx="778931" cy="63500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771F418-5964-40FC-90B1-4038F198338A}"/>
              </a:ext>
            </a:extLst>
          </p:cNvPr>
          <p:cNvSpPr/>
          <p:nvPr/>
        </p:nvSpPr>
        <p:spPr>
          <a:xfrm>
            <a:off x="3063887" y="1894967"/>
            <a:ext cx="3181366" cy="33036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Arial"/>
              <a:ea typeface="+mn-lt"/>
              <a:cs typeface="Arial"/>
            </a:endParaRPr>
          </a:p>
        </p:txBody>
      </p:sp>
      <p:pic>
        <p:nvPicPr>
          <p:cNvPr id="11" name="Graphic 66" descr="Cloud">
            <a:extLst>
              <a:ext uri="{FF2B5EF4-FFF2-40B4-BE49-F238E27FC236}">
                <a16:creationId xmlns:a16="http://schemas.microsoft.com/office/drawing/2014/main" id="{BA996D66-724E-4105-AE81-4661BDCB90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62876" y="1733905"/>
            <a:ext cx="3372854" cy="3389977"/>
          </a:xfrm>
          <a:prstGeom prst="rect">
            <a:avLst/>
          </a:prstGeom>
        </p:spPr>
      </p:pic>
      <p:pic>
        <p:nvPicPr>
          <p:cNvPr id="12" name="Picture 64" descr="A close up of a logo&#10;&#10;Description generated with very high confidence">
            <a:extLst>
              <a:ext uri="{FF2B5EF4-FFF2-40B4-BE49-F238E27FC236}">
                <a16:creationId xmlns:a16="http://schemas.microsoft.com/office/drawing/2014/main" id="{D95C91F6-A602-4501-BB9F-05AB6F6DF705}"/>
              </a:ext>
            </a:extLst>
          </p:cNvPr>
          <p:cNvPicPr>
            <a:picLocks noChangeAspect="1"/>
          </p:cNvPicPr>
          <p:nvPr/>
        </p:nvPicPr>
        <p:blipFill>
          <a:blip r:embed="rId5"/>
          <a:stretch>
            <a:fillRect/>
          </a:stretch>
        </p:blipFill>
        <p:spPr>
          <a:xfrm>
            <a:off x="3968886" y="3221849"/>
            <a:ext cx="1383172" cy="752617"/>
          </a:xfrm>
          <a:prstGeom prst="rect">
            <a:avLst/>
          </a:prstGeom>
        </p:spPr>
      </p:pic>
      <p:sp>
        <p:nvSpPr>
          <p:cNvPr id="13" name="Rectangle 12">
            <a:extLst>
              <a:ext uri="{FF2B5EF4-FFF2-40B4-BE49-F238E27FC236}">
                <a16:creationId xmlns:a16="http://schemas.microsoft.com/office/drawing/2014/main" id="{36D8F5C3-991E-4C1F-98B6-1A54AB0183EE}"/>
              </a:ext>
            </a:extLst>
          </p:cNvPr>
          <p:cNvSpPr/>
          <p:nvPr/>
        </p:nvSpPr>
        <p:spPr>
          <a:xfrm>
            <a:off x="3917625" y="3789137"/>
            <a:ext cx="1476164" cy="2609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65DCE580-E35E-4710-8A95-6AEF66C3C43B}"/>
              </a:ext>
            </a:extLst>
          </p:cNvPr>
          <p:cNvSpPr>
            <a:spLocks noGrp="1"/>
          </p:cNvSpPr>
          <p:nvPr>
            <p:ph type="title"/>
          </p:nvPr>
        </p:nvSpPr>
        <p:spPr>
          <a:xfrm>
            <a:off x="838200" y="365125"/>
            <a:ext cx="10722244" cy="1319106"/>
          </a:xfrm>
        </p:spPr>
        <p:txBody>
          <a:bodyPr/>
          <a:lstStyle/>
          <a:p>
            <a:r>
              <a:rPr lang="en-US">
                <a:latin typeface="Arial"/>
                <a:cs typeface="Calibri Light"/>
              </a:rPr>
              <a:t>Challenges</a:t>
            </a:r>
            <a:endParaRPr lang="en-US"/>
          </a:p>
        </p:txBody>
      </p:sp>
      <p:sp>
        <p:nvSpPr>
          <p:cNvPr id="23" name="Oval 22">
            <a:extLst>
              <a:ext uri="{FF2B5EF4-FFF2-40B4-BE49-F238E27FC236}">
                <a16:creationId xmlns:a16="http://schemas.microsoft.com/office/drawing/2014/main" id="{A44F20B1-0E82-49C2-81B3-8FB1F9C4F48F}"/>
              </a:ext>
            </a:extLst>
          </p:cNvPr>
          <p:cNvSpPr/>
          <p:nvPr/>
        </p:nvSpPr>
        <p:spPr>
          <a:xfrm>
            <a:off x="6413118" y="599272"/>
            <a:ext cx="1808250" cy="179869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a:latin typeface="Arial"/>
                <a:cs typeface="Arial"/>
              </a:rPr>
              <a:t>Scalable</a:t>
            </a:r>
          </a:p>
          <a:p>
            <a:pPr algn="ctr"/>
            <a:r>
              <a:rPr lang="en-US" sz="1600" b="1">
                <a:latin typeface="Arial"/>
                <a:cs typeface="Arial"/>
              </a:rPr>
              <a:t>Platform</a:t>
            </a:r>
            <a:endParaRPr lang="en-US" sz="1600" b="1">
              <a:latin typeface="Arial"/>
              <a:ea typeface="+mn-lt"/>
              <a:cs typeface="Arial"/>
            </a:endParaRPr>
          </a:p>
        </p:txBody>
      </p:sp>
      <p:sp>
        <p:nvSpPr>
          <p:cNvPr id="6" name="TextBox 5">
            <a:extLst>
              <a:ext uri="{FF2B5EF4-FFF2-40B4-BE49-F238E27FC236}">
                <a16:creationId xmlns:a16="http://schemas.microsoft.com/office/drawing/2014/main" id="{E0B84CF2-3A5A-45B7-86CA-062C492893A3}"/>
              </a:ext>
            </a:extLst>
          </p:cNvPr>
          <p:cNvSpPr txBox="1"/>
          <p:nvPr/>
        </p:nvSpPr>
        <p:spPr>
          <a:xfrm>
            <a:off x="531120" y="1341049"/>
            <a:ext cx="51746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0000"/>
                </a:solidFill>
                <a:latin typeface="Arial"/>
                <a:cs typeface="Arial"/>
              </a:rPr>
              <a:t>To design a 5G eye tracking ecosystem</a:t>
            </a:r>
            <a:endParaRPr lang="en-US">
              <a:solidFill>
                <a:srgbClr val="000000"/>
              </a:solidFill>
              <a:latin typeface="Arial"/>
              <a:cs typeface="Arial"/>
            </a:endParaRPr>
          </a:p>
        </p:txBody>
      </p:sp>
      <p:sp>
        <p:nvSpPr>
          <p:cNvPr id="3" name="Rectangle: Rounded Corners 2">
            <a:extLst>
              <a:ext uri="{FF2B5EF4-FFF2-40B4-BE49-F238E27FC236}">
                <a16:creationId xmlns:a16="http://schemas.microsoft.com/office/drawing/2014/main" id="{7C31BC54-C1A1-4843-9BD2-8C5E471C3733}"/>
              </a:ext>
            </a:extLst>
          </p:cNvPr>
          <p:cNvSpPr/>
          <p:nvPr/>
        </p:nvSpPr>
        <p:spPr>
          <a:xfrm>
            <a:off x="7956460" y="1066276"/>
            <a:ext cx="3471717" cy="9316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a:buChar char="•"/>
            </a:pPr>
            <a:r>
              <a:rPr lang="en-US" sz="1600">
                <a:latin typeface="Arial"/>
                <a:cs typeface="Arial"/>
              </a:rPr>
              <a:t>Support different sensors</a:t>
            </a:r>
          </a:p>
          <a:p>
            <a:pPr marL="285750" indent="-285750">
              <a:buFont typeface="Arial"/>
              <a:buChar char="•"/>
            </a:pPr>
            <a:r>
              <a:rPr lang="en-US" sz="1600">
                <a:latin typeface="Arial"/>
                <a:cs typeface="Arial"/>
              </a:rPr>
              <a:t>Enable wide use cases</a:t>
            </a:r>
          </a:p>
          <a:p>
            <a:pPr marL="285750" indent="-285750">
              <a:buFont typeface="Arial"/>
              <a:buChar char="•"/>
            </a:pPr>
            <a:r>
              <a:rPr lang="en-US" sz="1600">
                <a:latin typeface="Arial"/>
                <a:cs typeface="Arial"/>
              </a:rPr>
              <a:t>Scale-up with demand</a:t>
            </a:r>
          </a:p>
        </p:txBody>
      </p:sp>
    </p:spTree>
    <p:extLst>
      <p:ext uri="{BB962C8B-B14F-4D97-AF65-F5344CB8AC3E}">
        <p14:creationId xmlns:p14="http://schemas.microsoft.com/office/powerpoint/2010/main" val="711291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a:extLst>
              <a:ext uri="{FF2B5EF4-FFF2-40B4-BE49-F238E27FC236}">
                <a16:creationId xmlns:a16="http://schemas.microsoft.com/office/drawing/2014/main" id="{746FF467-89CB-498D-B5B5-BB730D2F27B3}"/>
              </a:ext>
            </a:extLst>
          </p:cNvPr>
          <p:cNvCxnSpPr>
            <a:cxnSpLocks/>
          </p:cNvCxnSpPr>
          <p:nvPr/>
        </p:nvCxnSpPr>
        <p:spPr>
          <a:xfrm flipV="1">
            <a:off x="5825067" y="2031999"/>
            <a:ext cx="778931" cy="63500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E3FF9E3-318E-4473-9DEC-BC8C54E9B71B}"/>
              </a:ext>
            </a:extLst>
          </p:cNvPr>
          <p:cNvCxnSpPr>
            <a:cxnSpLocks/>
          </p:cNvCxnSpPr>
          <p:nvPr/>
        </p:nvCxnSpPr>
        <p:spPr>
          <a:xfrm flipV="1">
            <a:off x="6163733" y="3598333"/>
            <a:ext cx="931333" cy="846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771F418-5964-40FC-90B1-4038F198338A}"/>
              </a:ext>
            </a:extLst>
          </p:cNvPr>
          <p:cNvSpPr/>
          <p:nvPr/>
        </p:nvSpPr>
        <p:spPr>
          <a:xfrm>
            <a:off x="3063887" y="1894967"/>
            <a:ext cx="3181366" cy="33036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Arial"/>
              <a:ea typeface="+mn-lt"/>
              <a:cs typeface="Arial"/>
            </a:endParaRPr>
          </a:p>
        </p:txBody>
      </p:sp>
      <p:pic>
        <p:nvPicPr>
          <p:cNvPr id="11" name="Graphic 66" descr="Cloud">
            <a:extLst>
              <a:ext uri="{FF2B5EF4-FFF2-40B4-BE49-F238E27FC236}">
                <a16:creationId xmlns:a16="http://schemas.microsoft.com/office/drawing/2014/main" id="{BA996D66-724E-4105-AE81-4661BDCB90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62876" y="1733905"/>
            <a:ext cx="3372854" cy="3389977"/>
          </a:xfrm>
          <a:prstGeom prst="rect">
            <a:avLst/>
          </a:prstGeom>
        </p:spPr>
      </p:pic>
      <p:pic>
        <p:nvPicPr>
          <p:cNvPr id="12" name="Picture 64" descr="A close up of a logo&#10;&#10;Description generated with very high confidence">
            <a:extLst>
              <a:ext uri="{FF2B5EF4-FFF2-40B4-BE49-F238E27FC236}">
                <a16:creationId xmlns:a16="http://schemas.microsoft.com/office/drawing/2014/main" id="{D95C91F6-A602-4501-BB9F-05AB6F6DF705}"/>
              </a:ext>
            </a:extLst>
          </p:cNvPr>
          <p:cNvPicPr>
            <a:picLocks noChangeAspect="1"/>
          </p:cNvPicPr>
          <p:nvPr/>
        </p:nvPicPr>
        <p:blipFill>
          <a:blip r:embed="rId5"/>
          <a:stretch>
            <a:fillRect/>
          </a:stretch>
        </p:blipFill>
        <p:spPr>
          <a:xfrm>
            <a:off x="3968886" y="3221849"/>
            <a:ext cx="1383172" cy="752617"/>
          </a:xfrm>
          <a:prstGeom prst="rect">
            <a:avLst/>
          </a:prstGeom>
        </p:spPr>
      </p:pic>
      <p:sp>
        <p:nvSpPr>
          <p:cNvPr id="13" name="Rectangle 12">
            <a:extLst>
              <a:ext uri="{FF2B5EF4-FFF2-40B4-BE49-F238E27FC236}">
                <a16:creationId xmlns:a16="http://schemas.microsoft.com/office/drawing/2014/main" id="{36D8F5C3-991E-4C1F-98B6-1A54AB0183EE}"/>
              </a:ext>
            </a:extLst>
          </p:cNvPr>
          <p:cNvSpPr/>
          <p:nvPr/>
        </p:nvSpPr>
        <p:spPr>
          <a:xfrm>
            <a:off x="3917625" y="3789137"/>
            <a:ext cx="1476164" cy="2609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65DCE580-E35E-4710-8A95-6AEF66C3C43B}"/>
              </a:ext>
            </a:extLst>
          </p:cNvPr>
          <p:cNvSpPr>
            <a:spLocks noGrp="1"/>
          </p:cNvSpPr>
          <p:nvPr>
            <p:ph type="title"/>
          </p:nvPr>
        </p:nvSpPr>
        <p:spPr>
          <a:xfrm>
            <a:off x="838200" y="365125"/>
            <a:ext cx="10722244" cy="1319106"/>
          </a:xfrm>
        </p:spPr>
        <p:txBody>
          <a:bodyPr/>
          <a:lstStyle/>
          <a:p>
            <a:r>
              <a:rPr lang="en-US">
                <a:latin typeface="Arial"/>
                <a:cs typeface="Calibri Light"/>
              </a:rPr>
              <a:t>Challenges</a:t>
            </a:r>
            <a:endParaRPr lang="en-US"/>
          </a:p>
        </p:txBody>
      </p:sp>
      <p:sp>
        <p:nvSpPr>
          <p:cNvPr id="23" name="Oval 22">
            <a:extLst>
              <a:ext uri="{FF2B5EF4-FFF2-40B4-BE49-F238E27FC236}">
                <a16:creationId xmlns:a16="http://schemas.microsoft.com/office/drawing/2014/main" id="{A44F20B1-0E82-49C2-81B3-8FB1F9C4F48F}"/>
              </a:ext>
            </a:extLst>
          </p:cNvPr>
          <p:cNvSpPr/>
          <p:nvPr/>
        </p:nvSpPr>
        <p:spPr>
          <a:xfrm>
            <a:off x="6413118" y="599272"/>
            <a:ext cx="1808250" cy="179869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a:latin typeface="Arial"/>
                <a:cs typeface="Arial"/>
              </a:rPr>
              <a:t>Scalable</a:t>
            </a:r>
          </a:p>
          <a:p>
            <a:pPr algn="ctr"/>
            <a:r>
              <a:rPr lang="en-US" sz="1600" b="1">
                <a:latin typeface="Arial"/>
                <a:cs typeface="Arial"/>
              </a:rPr>
              <a:t>Platform</a:t>
            </a:r>
            <a:endParaRPr lang="en-US" sz="1600" b="1">
              <a:latin typeface="Arial"/>
              <a:ea typeface="+mn-lt"/>
              <a:cs typeface="Arial"/>
            </a:endParaRPr>
          </a:p>
        </p:txBody>
      </p:sp>
      <p:sp>
        <p:nvSpPr>
          <p:cNvPr id="25" name="Oval 24">
            <a:extLst>
              <a:ext uri="{FF2B5EF4-FFF2-40B4-BE49-F238E27FC236}">
                <a16:creationId xmlns:a16="http://schemas.microsoft.com/office/drawing/2014/main" id="{DE040C7E-E2AC-4CE1-AA15-B1F8D3E6E206}"/>
              </a:ext>
            </a:extLst>
          </p:cNvPr>
          <p:cNvSpPr/>
          <p:nvPr/>
        </p:nvSpPr>
        <p:spPr>
          <a:xfrm>
            <a:off x="7052167" y="2708272"/>
            <a:ext cx="1800144" cy="179869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a:latin typeface="Arial"/>
                <a:cs typeface="Arial"/>
              </a:rPr>
              <a:t>Smart</a:t>
            </a:r>
          </a:p>
          <a:p>
            <a:pPr algn="ctr"/>
            <a:r>
              <a:rPr lang="en-US" sz="1600" b="1">
                <a:latin typeface="Arial"/>
                <a:cs typeface="Arial"/>
              </a:rPr>
              <a:t>Platform</a:t>
            </a:r>
            <a:endParaRPr lang="en-US" sz="1600" b="1">
              <a:latin typeface="Arial"/>
              <a:ea typeface="+mn-lt"/>
              <a:cs typeface="Arial"/>
            </a:endParaRPr>
          </a:p>
        </p:txBody>
      </p:sp>
      <p:sp>
        <p:nvSpPr>
          <p:cNvPr id="29" name="Rectangle: Rounded Corners 28">
            <a:extLst>
              <a:ext uri="{FF2B5EF4-FFF2-40B4-BE49-F238E27FC236}">
                <a16:creationId xmlns:a16="http://schemas.microsoft.com/office/drawing/2014/main" id="{97F47A00-358E-404D-80E6-C771FDFFEF13}"/>
              </a:ext>
            </a:extLst>
          </p:cNvPr>
          <p:cNvSpPr/>
          <p:nvPr/>
        </p:nvSpPr>
        <p:spPr>
          <a:xfrm>
            <a:off x="8613212" y="3138485"/>
            <a:ext cx="3472453" cy="936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a:buChar char="•"/>
            </a:pPr>
            <a:r>
              <a:rPr lang="en-US" sz="1600">
                <a:latin typeface="Arial"/>
                <a:cs typeface="Arial"/>
              </a:rPr>
              <a:t>Identify device environment </a:t>
            </a:r>
          </a:p>
          <a:p>
            <a:pPr marL="285750" indent="-285750">
              <a:buFont typeface="Arial"/>
              <a:buChar char="•"/>
            </a:pPr>
            <a:r>
              <a:rPr lang="en-US" sz="1600">
                <a:latin typeface="Arial"/>
                <a:cs typeface="Arial"/>
              </a:rPr>
              <a:t>Select services intelligently </a:t>
            </a:r>
          </a:p>
          <a:p>
            <a:pPr marL="285750" indent="-285750">
              <a:buFont typeface="Arial"/>
              <a:buChar char="•"/>
            </a:pPr>
            <a:r>
              <a:rPr lang="en-US" sz="1600">
                <a:latin typeface="Arial"/>
                <a:cs typeface="Arial"/>
              </a:rPr>
              <a:t>Manage resources efficiently </a:t>
            </a:r>
          </a:p>
        </p:txBody>
      </p:sp>
      <p:sp>
        <p:nvSpPr>
          <p:cNvPr id="6" name="TextBox 5">
            <a:extLst>
              <a:ext uri="{FF2B5EF4-FFF2-40B4-BE49-F238E27FC236}">
                <a16:creationId xmlns:a16="http://schemas.microsoft.com/office/drawing/2014/main" id="{E0B84CF2-3A5A-45B7-86CA-062C492893A3}"/>
              </a:ext>
            </a:extLst>
          </p:cNvPr>
          <p:cNvSpPr txBox="1"/>
          <p:nvPr/>
        </p:nvSpPr>
        <p:spPr>
          <a:xfrm>
            <a:off x="531120" y="1341049"/>
            <a:ext cx="51746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0000"/>
                </a:solidFill>
                <a:latin typeface="Arial"/>
                <a:cs typeface="Arial"/>
              </a:rPr>
              <a:t>To design a 5G eye tracking ecosystem</a:t>
            </a:r>
            <a:endParaRPr lang="en-US">
              <a:solidFill>
                <a:srgbClr val="000000"/>
              </a:solidFill>
              <a:latin typeface="Arial"/>
              <a:cs typeface="Arial"/>
            </a:endParaRPr>
          </a:p>
        </p:txBody>
      </p:sp>
      <p:sp>
        <p:nvSpPr>
          <p:cNvPr id="3" name="Rectangle: Rounded Corners 2">
            <a:extLst>
              <a:ext uri="{FF2B5EF4-FFF2-40B4-BE49-F238E27FC236}">
                <a16:creationId xmlns:a16="http://schemas.microsoft.com/office/drawing/2014/main" id="{ED82914A-D99C-4C7F-B37D-CC84BC1BEE09}"/>
              </a:ext>
            </a:extLst>
          </p:cNvPr>
          <p:cNvSpPr/>
          <p:nvPr/>
        </p:nvSpPr>
        <p:spPr>
          <a:xfrm>
            <a:off x="7956460" y="1066276"/>
            <a:ext cx="3471717" cy="9316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a:buChar char="•"/>
            </a:pPr>
            <a:r>
              <a:rPr lang="en-US" sz="1600">
                <a:latin typeface="Arial"/>
                <a:cs typeface="Arial"/>
              </a:rPr>
              <a:t>Support different sensors</a:t>
            </a:r>
          </a:p>
          <a:p>
            <a:pPr marL="285750" indent="-285750">
              <a:buFont typeface="Arial"/>
              <a:buChar char="•"/>
            </a:pPr>
            <a:r>
              <a:rPr lang="en-US" sz="1600">
                <a:latin typeface="Arial"/>
                <a:cs typeface="Arial"/>
              </a:rPr>
              <a:t>Enable wide use cases</a:t>
            </a:r>
          </a:p>
          <a:p>
            <a:pPr marL="285750" indent="-285750">
              <a:buFont typeface="Arial"/>
              <a:buChar char="•"/>
            </a:pPr>
            <a:r>
              <a:rPr lang="en-US" sz="1600">
                <a:latin typeface="Arial"/>
                <a:cs typeface="Arial"/>
              </a:rPr>
              <a:t>Scale-up with demand</a:t>
            </a:r>
          </a:p>
        </p:txBody>
      </p:sp>
    </p:spTree>
    <p:extLst>
      <p:ext uri="{BB962C8B-B14F-4D97-AF65-F5344CB8AC3E}">
        <p14:creationId xmlns:p14="http://schemas.microsoft.com/office/powerpoint/2010/main" val="3926483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a:extLst>
              <a:ext uri="{FF2B5EF4-FFF2-40B4-BE49-F238E27FC236}">
                <a16:creationId xmlns:a16="http://schemas.microsoft.com/office/drawing/2014/main" id="{559776D2-0249-41AB-B94C-A05510F924F6}"/>
              </a:ext>
            </a:extLst>
          </p:cNvPr>
          <p:cNvCxnSpPr>
            <a:cxnSpLocks/>
          </p:cNvCxnSpPr>
          <p:nvPr/>
        </p:nvCxnSpPr>
        <p:spPr>
          <a:xfrm>
            <a:off x="5774267" y="4614335"/>
            <a:ext cx="863598" cy="66039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6FF467-89CB-498D-B5B5-BB730D2F27B3}"/>
              </a:ext>
            </a:extLst>
          </p:cNvPr>
          <p:cNvCxnSpPr>
            <a:cxnSpLocks/>
          </p:cNvCxnSpPr>
          <p:nvPr/>
        </p:nvCxnSpPr>
        <p:spPr>
          <a:xfrm flipV="1">
            <a:off x="5825067" y="2031999"/>
            <a:ext cx="778931" cy="63500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E3FF9E3-318E-4473-9DEC-BC8C54E9B71B}"/>
              </a:ext>
            </a:extLst>
          </p:cNvPr>
          <p:cNvCxnSpPr>
            <a:cxnSpLocks/>
          </p:cNvCxnSpPr>
          <p:nvPr/>
        </p:nvCxnSpPr>
        <p:spPr>
          <a:xfrm flipV="1">
            <a:off x="6163733" y="3598333"/>
            <a:ext cx="931333" cy="846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771F418-5964-40FC-90B1-4038F198338A}"/>
              </a:ext>
            </a:extLst>
          </p:cNvPr>
          <p:cNvSpPr/>
          <p:nvPr/>
        </p:nvSpPr>
        <p:spPr>
          <a:xfrm>
            <a:off x="3063887" y="1894967"/>
            <a:ext cx="3181366" cy="33036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Arial"/>
              <a:ea typeface="+mn-lt"/>
              <a:cs typeface="Arial"/>
            </a:endParaRPr>
          </a:p>
        </p:txBody>
      </p:sp>
      <p:pic>
        <p:nvPicPr>
          <p:cNvPr id="11" name="Graphic 66" descr="Cloud">
            <a:extLst>
              <a:ext uri="{FF2B5EF4-FFF2-40B4-BE49-F238E27FC236}">
                <a16:creationId xmlns:a16="http://schemas.microsoft.com/office/drawing/2014/main" id="{BA996D66-724E-4105-AE81-4661BDCB90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62876" y="1733905"/>
            <a:ext cx="3372854" cy="3389977"/>
          </a:xfrm>
          <a:prstGeom prst="rect">
            <a:avLst/>
          </a:prstGeom>
        </p:spPr>
      </p:pic>
      <p:pic>
        <p:nvPicPr>
          <p:cNvPr id="12" name="Picture 64" descr="A close up of a logo&#10;&#10;Description generated with very high confidence">
            <a:extLst>
              <a:ext uri="{FF2B5EF4-FFF2-40B4-BE49-F238E27FC236}">
                <a16:creationId xmlns:a16="http://schemas.microsoft.com/office/drawing/2014/main" id="{D95C91F6-A602-4501-BB9F-05AB6F6DF705}"/>
              </a:ext>
            </a:extLst>
          </p:cNvPr>
          <p:cNvPicPr>
            <a:picLocks noChangeAspect="1"/>
          </p:cNvPicPr>
          <p:nvPr/>
        </p:nvPicPr>
        <p:blipFill>
          <a:blip r:embed="rId5"/>
          <a:stretch>
            <a:fillRect/>
          </a:stretch>
        </p:blipFill>
        <p:spPr>
          <a:xfrm>
            <a:off x="3968886" y="3221849"/>
            <a:ext cx="1383172" cy="752617"/>
          </a:xfrm>
          <a:prstGeom prst="rect">
            <a:avLst/>
          </a:prstGeom>
        </p:spPr>
      </p:pic>
      <p:sp>
        <p:nvSpPr>
          <p:cNvPr id="13" name="Rectangle 12">
            <a:extLst>
              <a:ext uri="{FF2B5EF4-FFF2-40B4-BE49-F238E27FC236}">
                <a16:creationId xmlns:a16="http://schemas.microsoft.com/office/drawing/2014/main" id="{36D8F5C3-991E-4C1F-98B6-1A54AB0183EE}"/>
              </a:ext>
            </a:extLst>
          </p:cNvPr>
          <p:cNvSpPr/>
          <p:nvPr/>
        </p:nvSpPr>
        <p:spPr>
          <a:xfrm>
            <a:off x="3917625" y="3789137"/>
            <a:ext cx="1476164" cy="2609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65DCE580-E35E-4710-8A95-6AEF66C3C43B}"/>
              </a:ext>
            </a:extLst>
          </p:cNvPr>
          <p:cNvSpPr>
            <a:spLocks noGrp="1"/>
          </p:cNvSpPr>
          <p:nvPr>
            <p:ph type="title"/>
          </p:nvPr>
        </p:nvSpPr>
        <p:spPr>
          <a:xfrm>
            <a:off x="838200" y="365125"/>
            <a:ext cx="10722244" cy="1319106"/>
          </a:xfrm>
        </p:spPr>
        <p:txBody>
          <a:bodyPr/>
          <a:lstStyle/>
          <a:p>
            <a:r>
              <a:rPr lang="en-US">
                <a:latin typeface="Arial"/>
                <a:cs typeface="Calibri Light"/>
              </a:rPr>
              <a:t>Challenges</a:t>
            </a:r>
            <a:endParaRPr lang="en-US"/>
          </a:p>
        </p:txBody>
      </p:sp>
      <p:sp>
        <p:nvSpPr>
          <p:cNvPr id="8" name="Oval 7">
            <a:extLst>
              <a:ext uri="{FF2B5EF4-FFF2-40B4-BE49-F238E27FC236}">
                <a16:creationId xmlns:a16="http://schemas.microsoft.com/office/drawing/2014/main" id="{20BC2E84-5FAA-46A5-B55F-31B02A2C7605}"/>
              </a:ext>
            </a:extLst>
          </p:cNvPr>
          <p:cNvSpPr/>
          <p:nvPr/>
        </p:nvSpPr>
        <p:spPr>
          <a:xfrm>
            <a:off x="6415164" y="4961339"/>
            <a:ext cx="1808250" cy="179869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a:latin typeface="Arial"/>
                <a:cs typeface="Arial"/>
              </a:rPr>
              <a:t>Resilient </a:t>
            </a:r>
          </a:p>
          <a:p>
            <a:pPr algn="ctr"/>
            <a:r>
              <a:rPr lang="en-US" sz="1600" b="1">
                <a:latin typeface="Arial"/>
                <a:ea typeface="+mn-lt"/>
                <a:cs typeface="Arial"/>
              </a:rPr>
              <a:t>Platform</a:t>
            </a:r>
            <a:endParaRPr lang="en-US"/>
          </a:p>
        </p:txBody>
      </p:sp>
      <p:sp>
        <p:nvSpPr>
          <p:cNvPr id="23" name="Oval 22">
            <a:extLst>
              <a:ext uri="{FF2B5EF4-FFF2-40B4-BE49-F238E27FC236}">
                <a16:creationId xmlns:a16="http://schemas.microsoft.com/office/drawing/2014/main" id="{A44F20B1-0E82-49C2-81B3-8FB1F9C4F48F}"/>
              </a:ext>
            </a:extLst>
          </p:cNvPr>
          <p:cNvSpPr/>
          <p:nvPr/>
        </p:nvSpPr>
        <p:spPr>
          <a:xfrm>
            <a:off x="6413118" y="599272"/>
            <a:ext cx="1808250" cy="179869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a:latin typeface="Arial"/>
                <a:cs typeface="Arial"/>
              </a:rPr>
              <a:t>Scalable</a:t>
            </a:r>
          </a:p>
          <a:p>
            <a:pPr algn="ctr"/>
            <a:r>
              <a:rPr lang="en-US" sz="1600" b="1">
                <a:latin typeface="Arial"/>
                <a:cs typeface="Arial"/>
              </a:rPr>
              <a:t>Platform</a:t>
            </a:r>
            <a:endParaRPr lang="en-US" sz="1600" b="1">
              <a:latin typeface="Arial"/>
              <a:ea typeface="+mn-lt"/>
              <a:cs typeface="Arial"/>
            </a:endParaRPr>
          </a:p>
        </p:txBody>
      </p:sp>
      <p:sp>
        <p:nvSpPr>
          <p:cNvPr id="25" name="Oval 24">
            <a:extLst>
              <a:ext uri="{FF2B5EF4-FFF2-40B4-BE49-F238E27FC236}">
                <a16:creationId xmlns:a16="http://schemas.microsoft.com/office/drawing/2014/main" id="{DE040C7E-E2AC-4CE1-AA15-B1F8D3E6E206}"/>
              </a:ext>
            </a:extLst>
          </p:cNvPr>
          <p:cNvSpPr/>
          <p:nvPr/>
        </p:nvSpPr>
        <p:spPr>
          <a:xfrm>
            <a:off x="7052167" y="2708272"/>
            <a:ext cx="1800144" cy="179869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a:latin typeface="Arial"/>
                <a:cs typeface="Arial"/>
              </a:rPr>
              <a:t>Smart</a:t>
            </a:r>
          </a:p>
          <a:p>
            <a:pPr algn="ctr"/>
            <a:r>
              <a:rPr lang="en-US" sz="1600" b="1">
                <a:latin typeface="Arial"/>
                <a:cs typeface="Arial"/>
              </a:rPr>
              <a:t>Platform</a:t>
            </a:r>
            <a:endParaRPr lang="en-US" sz="1600" b="1">
              <a:latin typeface="Arial"/>
              <a:ea typeface="+mn-lt"/>
              <a:cs typeface="Arial"/>
            </a:endParaRPr>
          </a:p>
        </p:txBody>
      </p:sp>
      <p:sp>
        <p:nvSpPr>
          <p:cNvPr id="6" name="TextBox 5">
            <a:extLst>
              <a:ext uri="{FF2B5EF4-FFF2-40B4-BE49-F238E27FC236}">
                <a16:creationId xmlns:a16="http://schemas.microsoft.com/office/drawing/2014/main" id="{E0B84CF2-3A5A-45B7-86CA-062C492893A3}"/>
              </a:ext>
            </a:extLst>
          </p:cNvPr>
          <p:cNvSpPr txBox="1"/>
          <p:nvPr/>
        </p:nvSpPr>
        <p:spPr>
          <a:xfrm>
            <a:off x="531120" y="1341049"/>
            <a:ext cx="51746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0000"/>
                </a:solidFill>
                <a:latin typeface="Arial"/>
                <a:cs typeface="Arial"/>
              </a:rPr>
              <a:t>To design a 5G eye tracking ecosystem</a:t>
            </a:r>
            <a:endParaRPr lang="en-US">
              <a:solidFill>
                <a:srgbClr val="000000"/>
              </a:solidFill>
              <a:latin typeface="Arial"/>
              <a:cs typeface="Arial"/>
            </a:endParaRPr>
          </a:p>
        </p:txBody>
      </p:sp>
      <p:sp>
        <p:nvSpPr>
          <p:cNvPr id="4" name="Rectangle: Rounded Corners 3">
            <a:extLst>
              <a:ext uri="{FF2B5EF4-FFF2-40B4-BE49-F238E27FC236}">
                <a16:creationId xmlns:a16="http://schemas.microsoft.com/office/drawing/2014/main" id="{AFEDCBBD-2BAD-41E1-BBB0-4A2DC81D036C}"/>
              </a:ext>
            </a:extLst>
          </p:cNvPr>
          <p:cNvSpPr/>
          <p:nvPr/>
        </p:nvSpPr>
        <p:spPr>
          <a:xfrm>
            <a:off x="7956460" y="1066276"/>
            <a:ext cx="3471717" cy="9316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a:buChar char="•"/>
            </a:pPr>
            <a:r>
              <a:rPr lang="en-US" sz="1600">
                <a:latin typeface="Arial"/>
                <a:cs typeface="Arial"/>
              </a:rPr>
              <a:t>Support different sensors</a:t>
            </a:r>
          </a:p>
          <a:p>
            <a:pPr marL="285750" indent="-285750">
              <a:buFont typeface="Arial"/>
              <a:buChar char="•"/>
            </a:pPr>
            <a:r>
              <a:rPr lang="en-US" sz="1600">
                <a:latin typeface="Arial"/>
                <a:cs typeface="Arial"/>
              </a:rPr>
              <a:t>Enable wide use cases</a:t>
            </a:r>
          </a:p>
          <a:p>
            <a:pPr marL="285750" indent="-285750">
              <a:buFont typeface="Arial"/>
              <a:buChar char="•"/>
            </a:pPr>
            <a:r>
              <a:rPr lang="en-US" sz="1600">
                <a:latin typeface="Arial"/>
                <a:cs typeface="Arial"/>
              </a:rPr>
              <a:t>Scale-up with demand</a:t>
            </a:r>
          </a:p>
        </p:txBody>
      </p:sp>
      <p:sp>
        <p:nvSpPr>
          <p:cNvPr id="5" name="Rectangle: Rounded Corners 4">
            <a:extLst>
              <a:ext uri="{FF2B5EF4-FFF2-40B4-BE49-F238E27FC236}">
                <a16:creationId xmlns:a16="http://schemas.microsoft.com/office/drawing/2014/main" id="{5143288D-4314-4F9C-8735-534AA69E16AE}"/>
              </a:ext>
            </a:extLst>
          </p:cNvPr>
          <p:cNvSpPr/>
          <p:nvPr/>
        </p:nvSpPr>
        <p:spPr>
          <a:xfrm>
            <a:off x="8016494" y="5441424"/>
            <a:ext cx="3460457" cy="91579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a:buChar char="•"/>
            </a:pPr>
            <a:r>
              <a:rPr lang="en-US" sz="1600">
                <a:latin typeface="Arial"/>
                <a:cs typeface="Arial"/>
              </a:rPr>
              <a:t>Robust services, e.g.: detect and correct gaze losses</a:t>
            </a:r>
            <a:endParaRPr lang="en-US">
              <a:cs typeface="Calibri"/>
            </a:endParaRPr>
          </a:p>
        </p:txBody>
      </p:sp>
      <p:sp>
        <p:nvSpPr>
          <p:cNvPr id="7" name="Rectangle: Rounded Corners 6">
            <a:extLst>
              <a:ext uri="{FF2B5EF4-FFF2-40B4-BE49-F238E27FC236}">
                <a16:creationId xmlns:a16="http://schemas.microsoft.com/office/drawing/2014/main" id="{D49D0324-F623-436E-89E5-9F69FA56E5CD}"/>
              </a:ext>
            </a:extLst>
          </p:cNvPr>
          <p:cNvSpPr/>
          <p:nvPr/>
        </p:nvSpPr>
        <p:spPr>
          <a:xfrm>
            <a:off x="8613212" y="3138485"/>
            <a:ext cx="3472453" cy="936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a:buChar char="•"/>
            </a:pPr>
            <a:r>
              <a:rPr lang="en-US" sz="1600">
                <a:latin typeface="Arial"/>
                <a:cs typeface="Arial"/>
              </a:rPr>
              <a:t>Identify device environment </a:t>
            </a:r>
          </a:p>
          <a:p>
            <a:pPr marL="285750" indent="-285750">
              <a:buFont typeface="Arial"/>
              <a:buChar char="•"/>
            </a:pPr>
            <a:r>
              <a:rPr lang="en-US" sz="1600">
                <a:latin typeface="Arial"/>
                <a:cs typeface="Arial"/>
              </a:rPr>
              <a:t>Select services intelligently </a:t>
            </a:r>
          </a:p>
          <a:p>
            <a:pPr marL="285750" indent="-285750">
              <a:buFont typeface="Arial"/>
              <a:buChar char="•"/>
            </a:pPr>
            <a:r>
              <a:rPr lang="en-US" sz="1600">
                <a:latin typeface="Arial"/>
                <a:cs typeface="Arial"/>
              </a:rPr>
              <a:t>Manage resources efficiently </a:t>
            </a:r>
          </a:p>
        </p:txBody>
      </p:sp>
    </p:spTree>
    <p:extLst>
      <p:ext uri="{BB962C8B-B14F-4D97-AF65-F5344CB8AC3E}">
        <p14:creationId xmlns:p14="http://schemas.microsoft.com/office/powerpoint/2010/main" val="2822915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a:extLst>
              <a:ext uri="{FF2B5EF4-FFF2-40B4-BE49-F238E27FC236}">
                <a16:creationId xmlns:a16="http://schemas.microsoft.com/office/drawing/2014/main" id="{559776D2-0249-41AB-B94C-A05510F924F6}"/>
              </a:ext>
            </a:extLst>
          </p:cNvPr>
          <p:cNvCxnSpPr>
            <a:cxnSpLocks/>
          </p:cNvCxnSpPr>
          <p:nvPr/>
        </p:nvCxnSpPr>
        <p:spPr>
          <a:xfrm>
            <a:off x="5774267" y="4614335"/>
            <a:ext cx="863598" cy="66039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6FF467-89CB-498D-B5B5-BB730D2F27B3}"/>
              </a:ext>
            </a:extLst>
          </p:cNvPr>
          <p:cNvCxnSpPr>
            <a:cxnSpLocks/>
          </p:cNvCxnSpPr>
          <p:nvPr/>
        </p:nvCxnSpPr>
        <p:spPr>
          <a:xfrm flipV="1">
            <a:off x="5825067" y="2031999"/>
            <a:ext cx="778931" cy="63500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E3FF9E3-318E-4473-9DEC-BC8C54E9B71B}"/>
              </a:ext>
            </a:extLst>
          </p:cNvPr>
          <p:cNvCxnSpPr>
            <a:cxnSpLocks/>
          </p:cNvCxnSpPr>
          <p:nvPr/>
        </p:nvCxnSpPr>
        <p:spPr>
          <a:xfrm flipV="1">
            <a:off x="6163733" y="3598333"/>
            <a:ext cx="931333" cy="8468"/>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771F418-5964-40FC-90B1-4038F198338A}"/>
              </a:ext>
            </a:extLst>
          </p:cNvPr>
          <p:cNvSpPr/>
          <p:nvPr/>
        </p:nvSpPr>
        <p:spPr>
          <a:xfrm>
            <a:off x="3063887" y="1894967"/>
            <a:ext cx="3181366" cy="33036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latin typeface="Arial"/>
              <a:ea typeface="+mn-lt"/>
              <a:cs typeface="Arial"/>
            </a:endParaRPr>
          </a:p>
        </p:txBody>
      </p:sp>
      <p:pic>
        <p:nvPicPr>
          <p:cNvPr id="11" name="Graphic 66" descr="Cloud">
            <a:extLst>
              <a:ext uri="{FF2B5EF4-FFF2-40B4-BE49-F238E27FC236}">
                <a16:creationId xmlns:a16="http://schemas.microsoft.com/office/drawing/2014/main" id="{BA996D66-724E-4105-AE81-4661BDCB90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62876" y="1733905"/>
            <a:ext cx="3372854" cy="3389977"/>
          </a:xfrm>
          <a:prstGeom prst="rect">
            <a:avLst/>
          </a:prstGeom>
        </p:spPr>
      </p:pic>
      <p:pic>
        <p:nvPicPr>
          <p:cNvPr id="12" name="Picture 64" descr="A close up of a logo&#10;&#10;Description generated with very high confidence">
            <a:extLst>
              <a:ext uri="{FF2B5EF4-FFF2-40B4-BE49-F238E27FC236}">
                <a16:creationId xmlns:a16="http://schemas.microsoft.com/office/drawing/2014/main" id="{D95C91F6-A602-4501-BB9F-05AB6F6DF705}"/>
              </a:ext>
            </a:extLst>
          </p:cNvPr>
          <p:cNvPicPr>
            <a:picLocks noChangeAspect="1"/>
          </p:cNvPicPr>
          <p:nvPr/>
        </p:nvPicPr>
        <p:blipFill>
          <a:blip r:embed="rId5"/>
          <a:stretch>
            <a:fillRect/>
          </a:stretch>
        </p:blipFill>
        <p:spPr>
          <a:xfrm>
            <a:off x="3968886" y="3221849"/>
            <a:ext cx="1383172" cy="752617"/>
          </a:xfrm>
          <a:prstGeom prst="rect">
            <a:avLst/>
          </a:prstGeom>
        </p:spPr>
      </p:pic>
      <p:sp>
        <p:nvSpPr>
          <p:cNvPr id="13" name="Rectangle 12">
            <a:extLst>
              <a:ext uri="{FF2B5EF4-FFF2-40B4-BE49-F238E27FC236}">
                <a16:creationId xmlns:a16="http://schemas.microsoft.com/office/drawing/2014/main" id="{36D8F5C3-991E-4C1F-98B6-1A54AB0183EE}"/>
              </a:ext>
            </a:extLst>
          </p:cNvPr>
          <p:cNvSpPr/>
          <p:nvPr/>
        </p:nvSpPr>
        <p:spPr>
          <a:xfrm>
            <a:off x="3917625" y="3789137"/>
            <a:ext cx="1476164" cy="2609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65DCE580-E35E-4710-8A95-6AEF66C3C43B}"/>
              </a:ext>
            </a:extLst>
          </p:cNvPr>
          <p:cNvSpPr>
            <a:spLocks noGrp="1"/>
          </p:cNvSpPr>
          <p:nvPr>
            <p:ph type="title"/>
          </p:nvPr>
        </p:nvSpPr>
        <p:spPr>
          <a:xfrm>
            <a:off x="838200" y="365125"/>
            <a:ext cx="10722244" cy="1319106"/>
          </a:xfrm>
        </p:spPr>
        <p:txBody>
          <a:bodyPr/>
          <a:lstStyle/>
          <a:p>
            <a:r>
              <a:rPr lang="en-US">
                <a:latin typeface="Arial"/>
                <a:cs typeface="Calibri Light"/>
              </a:rPr>
              <a:t>Challenges</a:t>
            </a:r>
            <a:endParaRPr lang="en-US"/>
          </a:p>
        </p:txBody>
      </p:sp>
      <p:sp>
        <p:nvSpPr>
          <p:cNvPr id="8" name="Oval 7">
            <a:extLst>
              <a:ext uri="{FF2B5EF4-FFF2-40B4-BE49-F238E27FC236}">
                <a16:creationId xmlns:a16="http://schemas.microsoft.com/office/drawing/2014/main" id="{20BC2E84-5FAA-46A5-B55F-31B02A2C7605}"/>
              </a:ext>
            </a:extLst>
          </p:cNvPr>
          <p:cNvSpPr/>
          <p:nvPr/>
        </p:nvSpPr>
        <p:spPr>
          <a:xfrm>
            <a:off x="6415164" y="4961339"/>
            <a:ext cx="1808250" cy="179869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a:latin typeface="Arial"/>
                <a:cs typeface="Arial"/>
              </a:rPr>
              <a:t>Resilient </a:t>
            </a:r>
          </a:p>
          <a:p>
            <a:pPr algn="ctr"/>
            <a:r>
              <a:rPr lang="en-US" sz="1600" b="1">
                <a:latin typeface="Arial"/>
                <a:ea typeface="+mn-lt"/>
                <a:cs typeface="Arial"/>
              </a:rPr>
              <a:t>Platform</a:t>
            </a:r>
            <a:endParaRPr lang="en-US"/>
          </a:p>
        </p:txBody>
      </p:sp>
      <p:sp>
        <p:nvSpPr>
          <p:cNvPr id="23" name="Oval 22">
            <a:extLst>
              <a:ext uri="{FF2B5EF4-FFF2-40B4-BE49-F238E27FC236}">
                <a16:creationId xmlns:a16="http://schemas.microsoft.com/office/drawing/2014/main" id="{A44F20B1-0E82-49C2-81B3-8FB1F9C4F48F}"/>
              </a:ext>
            </a:extLst>
          </p:cNvPr>
          <p:cNvSpPr/>
          <p:nvPr/>
        </p:nvSpPr>
        <p:spPr>
          <a:xfrm>
            <a:off x="6413118" y="599272"/>
            <a:ext cx="1808250" cy="179869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a:latin typeface="Arial"/>
                <a:cs typeface="Arial"/>
              </a:rPr>
              <a:t>Scalable</a:t>
            </a:r>
          </a:p>
          <a:p>
            <a:pPr algn="ctr"/>
            <a:r>
              <a:rPr lang="en-US" sz="1600" b="1">
                <a:latin typeface="Arial"/>
                <a:cs typeface="Arial"/>
              </a:rPr>
              <a:t>Platform</a:t>
            </a:r>
            <a:endParaRPr lang="en-US" sz="1600" b="1">
              <a:latin typeface="Arial"/>
              <a:ea typeface="+mn-lt"/>
              <a:cs typeface="Arial"/>
            </a:endParaRPr>
          </a:p>
        </p:txBody>
      </p:sp>
      <p:sp>
        <p:nvSpPr>
          <p:cNvPr id="25" name="Oval 24">
            <a:extLst>
              <a:ext uri="{FF2B5EF4-FFF2-40B4-BE49-F238E27FC236}">
                <a16:creationId xmlns:a16="http://schemas.microsoft.com/office/drawing/2014/main" id="{DE040C7E-E2AC-4CE1-AA15-B1F8D3E6E206}"/>
              </a:ext>
            </a:extLst>
          </p:cNvPr>
          <p:cNvSpPr/>
          <p:nvPr/>
        </p:nvSpPr>
        <p:spPr>
          <a:xfrm>
            <a:off x="7052167" y="2708272"/>
            <a:ext cx="1800144" cy="179869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a:latin typeface="Arial"/>
                <a:cs typeface="Arial"/>
              </a:rPr>
              <a:t>Smart</a:t>
            </a:r>
          </a:p>
          <a:p>
            <a:pPr algn="ctr"/>
            <a:r>
              <a:rPr lang="en-US" sz="1600" b="1">
                <a:latin typeface="Arial"/>
                <a:cs typeface="Arial"/>
              </a:rPr>
              <a:t>Platform</a:t>
            </a:r>
            <a:endParaRPr lang="en-US" sz="1600" b="1">
              <a:latin typeface="Arial"/>
              <a:ea typeface="+mn-lt"/>
              <a:cs typeface="Arial"/>
            </a:endParaRPr>
          </a:p>
        </p:txBody>
      </p:sp>
      <p:sp>
        <p:nvSpPr>
          <p:cNvPr id="28" name="Rectangle: Rounded Corners 27">
            <a:extLst>
              <a:ext uri="{FF2B5EF4-FFF2-40B4-BE49-F238E27FC236}">
                <a16:creationId xmlns:a16="http://schemas.microsoft.com/office/drawing/2014/main" id="{C862F813-3569-43BB-A0D9-CFD29C3E008B}"/>
              </a:ext>
            </a:extLst>
          </p:cNvPr>
          <p:cNvSpPr/>
          <p:nvPr/>
        </p:nvSpPr>
        <p:spPr>
          <a:xfrm>
            <a:off x="8016494" y="5441424"/>
            <a:ext cx="3460457" cy="91579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a:buChar char="•"/>
            </a:pPr>
            <a:r>
              <a:rPr lang="en-US" sz="1600">
                <a:latin typeface="Arial"/>
                <a:cs typeface="Arial"/>
              </a:rPr>
              <a:t>Robust services, e.g.: detect and correct gaze losses</a:t>
            </a:r>
            <a:endParaRPr lang="en-US">
              <a:cs typeface="Calibri"/>
            </a:endParaRPr>
          </a:p>
        </p:txBody>
      </p:sp>
      <p:sp>
        <p:nvSpPr>
          <p:cNvPr id="29" name="Rectangle: Rounded Corners 28">
            <a:extLst>
              <a:ext uri="{FF2B5EF4-FFF2-40B4-BE49-F238E27FC236}">
                <a16:creationId xmlns:a16="http://schemas.microsoft.com/office/drawing/2014/main" id="{97F47A00-358E-404D-80E6-C771FDFFEF13}"/>
              </a:ext>
            </a:extLst>
          </p:cNvPr>
          <p:cNvSpPr/>
          <p:nvPr/>
        </p:nvSpPr>
        <p:spPr>
          <a:xfrm>
            <a:off x="8613212" y="3138485"/>
            <a:ext cx="3472453" cy="93639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a:buChar char="•"/>
            </a:pPr>
            <a:r>
              <a:rPr lang="en-US" sz="1600">
                <a:latin typeface="Arial"/>
                <a:cs typeface="Arial"/>
              </a:rPr>
              <a:t>Identify device environment </a:t>
            </a:r>
          </a:p>
          <a:p>
            <a:pPr marL="285750" indent="-285750">
              <a:buFont typeface="Arial"/>
              <a:buChar char="•"/>
            </a:pPr>
            <a:r>
              <a:rPr lang="en-US" sz="1600">
                <a:latin typeface="Arial"/>
                <a:cs typeface="Arial"/>
              </a:rPr>
              <a:t>Select services intelligently </a:t>
            </a:r>
          </a:p>
          <a:p>
            <a:pPr marL="285750" indent="-285750">
              <a:buFont typeface="Arial"/>
              <a:buChar char="•"/>
            </a:pPr>
            <a:r>
              <a:rPr lang="en-US" sz="1600">
                <a:latin typeface="Arial"/>
                <a:cs typeface="Arial"/>
              </a:rPr>
              <a:t>Manage resources efficiently </a:t>
            </a:r>
          </a:p>
        </p:txBody>
      </p:sp>
      <p:sp>
        <p:nvSpPr>
          <p:cNvPr id="6" name="TextBox 5">
            <a:extLst>
              <a:ext uri="{FF2B5EF4-FFF2-40B4-BE49-F238E27FC236}">
                <a16:creationId xmlns:a16="http://schemas.microsoft.com/office/drawing/2014/main" id="{E0B84CF2-3A5A-45B7-86CA-062C492893A3}"/>
              </a:ext>
            </a:extLst>
          </p:cNvPr>
          <p:cNvSpPr txBox="1"/>
          <p:nvPr/>
        </p:nvSpPr>
        <p:spPr>
          <a:xfrm>
            <a:off x="531120" y="1341049"/>
            <a:ext cx="51746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0000"/>
                </a:solidFill>
                <a:latin typeface="Arial"/>
                <a:cs typeface="Arial"/>
              </a:rPr>
              <a:t>To design a 5G eye tracking ecosystem</a:t>
            </a:r>
            <a:endParaRPr lang="en-US">
              <a:solidFill>
                <a:srgbClr val="000000"/>
              </a:solidFill>
              <a:latin typeface="Arial"/>
              <a:cs typeface="Arial"/>
            </a:endParaRPr>
          </a:p>
        </p:txBody>
      </p:sp>
      <p:sp>
        <p:nvSpPr>
          <p:cNvPr id="16" name="Oval 15">
            <a:extLst>
              <a:ext uri="{FF2B5EF4-FFF2-40B4-BE49-F238E27FC236}">
                <a16:creationId xmlns:a16="http://schemas.microsoft.com/office/drawing/2014/main" id="{F01BF17F-5EB7-4F00-9352-3BF7CBB6EB1F}"/>
              </a:ext>
            </a:extLst>
          </p:cNvPr>
          <p:cNvSpPr/>
          <p:nvPr/>
        </p:nvSpPr>
        <p:spPr>
          <a:xfrm>
            <a:off x="895566" y="4960476"/>
            <a:ext cx="1808250" cy="179869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a:latin typeface="Arial"/>
                <a:cs typeface="Arial"/>
              </a:rPr>
              <a:t>Ecosystem Standards</a:t>
            </a:r>
          </a:p>
        </p:txBody>
      </p:sp>
      <p:sp>
        <p:nvSpPr>
          <p:cNvPr id="17" name="Rectangle: Rounded Corners 16">
            <a:extLst>
              <a:ext uri="{FF2B5EF4-FFF2-40B4-BE49-F238E27FC236}">
                <a16:creationId xmlns:a16="http://schemas.microsoft.com/office/drawing/2014/main" id="{CBF9D0CC-A84D-46D2-95EA-63154C087EAA}"/>
              </a:ext>
            </a:extLst>
          </p:cNvPr>
          <p:cNvSpPr/>
          <p:nvPr/>
        </p:nvSpPr>
        <p:spPr>
          <a:xfrm>
            <a:off x="2437246" y="5401176"/>
            <a:ext cx="3483735" cy="915798"/>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a:buChar char="•"/>
            </a:pPr>
            <a:r>
              <a:rPr lang="en-US" sz="1600">
                <a:solidFill>
                  <a:schemeClr val="tx1"/>
                </a:solidFill>
                <a:latin typeface="Arial"/>
                <a:ea typeface="+mn-lt"/>
                <a:cs typeface="Arial"/>
              </a:rPr>
              <a:t>Interoperability between devices and services </a:t>
            </a:r>
          </a:p>
        </p:txBody>
      </p:sp>
      <p:cxnSp>
        <p:nvCxnSpPr>
          <p:cNvPr id="3" name="Straight Arrow Connector 2">
            <a:extLst>
              <a:ext uri="{FF2B5EF4-FFF2-40B4-BE49-F238E27FC236}">
                <a16:creationId xmlns:a16="http://schemas.microsoft.com/office/drawing/2014/main" id="{6898931A-14D5-461C-8C3F-EAD7F77667DF}"/>
              </a:ext>
            </a:extLst>
          </p:cNvPr>
          <p:cNvCxnSpPr/>
          <p:nvPr/>
        </p:nvCxnSpPr>
        <p:spPr>
          <a:xfrm flipH="1">
            <a:off x="2480733" y="4538134"/>
            <a:ext cx="863601" cy="73659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180BBFC8-F47C-485B-A570-0954180E9E07}"/>
              </a:ext>
            </a:extLst>
          </p:cNvPr>
          <p:cNvSpPr/>
          <p:nvPr/>
        </p:nvSpPr>
        <p:spPr>
          <a:xfrm>
            <a:off x="7956460" y="1066276"/>
            <a:ext cx="3471717" cy="9316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a:buChar char="•"/>
            </a:pPr>
            <a:r>
              <a:rPr lang="en-US" sz="1600">
                <a:latin typeface="Arial"/>
                <a:cs typeface="Arial"/>
              </a:rPr>
              <a:t>Support different sensors</a:t>
            </a:r>
          </a:p>
          <a:p>
            <a:pPr marL="285750" indent="-285750">
              <a:buFont typeface="Arial"/>
              <a:buChar char="•"/>
            </a:pPr>
            <a:r>
              <a:rPr lang="en-US" sz="1600">
                <a:latin typeface="Arial"/>
                <a:cs typeface="Arial"/>
              </a:rPr>
              <a:t>Enable wide use cases</a:t>
            </a:r>
          </a:p>
          <a:p>
            <a:pPr marL="285750" indent="-285750">
              <a:buFont typeface="Arial"/>
              <a:buChar char="•"/>
            </a:pPr>
            <a:r>
              <a:rPr lang="en-US" sz="1600">
                <a:latin typeface="Arial"/>
                <a:cs typeface="Arial"/>
              </a:rPr>
              <a:t>Scale-up with demand</a:t>
            </a:r>
          </a:p>
        </p:txBody>
      </p:sp>
    </p:spTree>
    <p:extLst>
      <p:ext uri="{BB962C8B-B14F-4D97-AF65-F5344CB8AC3E}">
        <p14:creationId xmlns:p14="http://schemas.microsoft.com/office/powerpoint/2010/main" val="3993838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person&#10;&#10;Description generated with high confidence">
            <a:extLst>
              <a:ext uri="{FF2B5EF4-FFF2-40B4-BE49-F238E27FC236}">
                <a16:creationId xmlns:a16="http://schemas.microsoft.com/office/drawing/2014/main" id="{CF42652B-5304-4728-AF22-82373024B761}"/>
              </a:ext>
            </a:extLst>
          </p:cNvPr>
          <p:cNvPicPr>
            <a:picLocks noGrp="1" noChangeAspect="1"/>
          </p:cNvPicPr>
          <p:nvPr>
            <p:ph idx="1"/>
          </p:nvPr>
        </p:nvPicPr>
        <p:blipFill>
          <a:blip r:embed="rId2"/>
          <a:stretch>
            <a:fillRect/>
          </a:stretch>
        </p:blipFill>
        <p:spPr>
          <a:xfrm>
            <a:off x="-44814" y="-43560"/>
            <a:ext cx="12382614" cy="6951298"/>
          </a:xfrm>
          <a:prstGeom prst="rect">
            <a:avLst/>
          </a:prstGeom>
        </p:spPr>
      </p:pic>
      <p:pic>
        <p:nvPicPr>
          <p:cNvPr id="5" name="Picture 8" descr="A picture containing floor, green&#10;&#10;Description generated with very high confidence">
            <a:extLst>
              <a:ext uri="{FF2B5EF4-FFF2-40B4-BE49-F238E27FC236}">
                <a16:creationId xmlns:a16="http://schemas.microsoft.com/office/drawing/2014/main" id="{019B9BD2-E224-4B25-B93C-D2ED280B510B}"/>
              </a:ext>
            </a:extLst>
          </p:cNvPr>
          <p:cNvPicPr>
            <a:picLocks noChangeAspect="1"/>
          </p:cNvPicPr>
          <p:nvPr/>
        </p:nvPicPr>
        <p:blipFill>
          <a:blip r:embed="rId3"/>
          <a:stretch>
            <a:fillRect/>
          </a:stretch>
        </p:blipFill>
        <p:spPr>
          <a:xfrm>
            <a:off x="7723378" y="74459"/>
            <a:ext cx="4726236" cy="3036273"/>
          </a:xfrm>
          <a:prstGeom prst="ellipse">
            <a:avLst/>
          </a:prstGeom>
          <a:ln>
            <a:noFill/>
          </a:ln>
          <a:effectLst>
            <a:softEdge rad="112500"/>
          </a:effectLst>
        </p:spPr>
      </p:pic>
      <p:sp>
        <p:nvSpPr>
          <p:cNvPr id="2" name="Title 1">
            <a:extLst>
              <a:ext uri="{FF2B5EF4-FFF2-40B4-BE49-F238E27FC236}">
                <a16:creationId xmlns:a16="http://schemas.microsoft.com/office/drawing/2014/main" id="{921BB1BF-47EA-485E-B30C-BFFA6A4EFE55}"/>
              </a:ext>
            </a:extLst>
          </p:cNvPr>
          <p:cNvSpPr>
            <a:spLocks noGrp="1"/>
          </p:cNvSpPr>
          <p:nvPr>
            <p:ph type="title"/>
          </p:nvPr>
        </p:nvSpPr>
        <p:spPr>
          <a:xfrm>
            <a:off x="406706" y="5276812"/>
            <a:ext cx="10515600" cy="1325563"/>
          </a:xfrm>
        </p:spPr>
        <p:txBody>
          <a:bodyPr/>
          <a:lstStyle/>
          <a:p>
            <a:r>
              <a:rPr lang="en-US">
                <a:solidFill>
                  <a:schemeClr val="bg1"/>
                </a:solidFill>
                <a:latin typeface="Arial"/>
                <a:cs typeface="Arial"/>
              </a:rPr>
              <a:t>Let's keep an eye on the future of eye tracking with 5G</a:t>
            </a:r>
            <a:endParaRPr lang="en-US">
              <a:solidFill>
                <a:schemeClr val="bg1"/>
              </a:solidFill>
              <a:ea typeface="+mj-lt"/>
              <a:cs typeface="+mj-lt"/>
            </a:endParaRPr>
          </a:p>
        </p:txBody>
      </p:sp>
    </p:spTree>
    <p:extLst>
      <p:ext uri="{BB962C8B-B14F-4D97-AF65-F5344CB8AC3E}">
        <p14:creationId xmlns:p14="http://schemas.microsoft.com/office/powerpoint/2010/main" val="24472378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8C3D-168E-4069-9AE1-208D3B07DB73}"/>
              </a:ext>
            </a:extLst>
          </p:cNvPr>
          <p:cNvSpPr>
            <a:spLocks noGrp="1"/>
          </p:cNvSpPr>
          <p:nvPr>
            <p:ph type="title"/>
          </p:nvPr>
        </p:nvSpPr>
        <p:spPr/>
        <p:txBody>
          <a:bodyPr/>
          <a:lstStyle/>
          <a:p>
            <a:r>
              <a:rPr lang="en-US">
                <a:latin typeface="Arial"/>
                <a:cs typeface="Calibri Light"/>
              </a:rPr>
              <a:t>Thank you for listening</a:t>
            </a:r>
          </a:p>
        </p:txBody>
      </p:sp>
    </p:spTree>
    <p:extLst>
      <p:ext uri="{BB962C8B-B14F-4D97-AF65-F5344CB8AC3E}">
        <p14:creationId xmlns:p14="http://schemas.microsoft.com/office/powerpoint/2010/main" val="3149148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CE580-E35E-4710-8A95-6AEF66C3C43B}"/>
              </a:ext>
            </a:extLst>
          </p:cNvPr>
          <p:cNvSpPr>
            <a:spLocks noGrp="1"/>
          </p:cNvSpPr>
          <p:nvPr>
            <p:ph type="title"/>
          </p:nvPr>
        </p:nvSpPr>
        <p:spPr/>
        <p:txBody>
          <a:bodyPr/>
          <a:lstStyle/>
          <a:p>
            <a:r>
              <a:rPr lang="en-US">
                <a:latin typeface="Arial"/>
                <a:cs typeface="Calibri Light"/>
              </a:rPr>
              <a:t>Evolution of Technology and </a:t>
            </a:r>
            <a:br>
              <a:rPr lang="en-US">
                <a:latin typeface="Arial"/>
                <a:cs typeface="Calibri Light"/>
              </a:rPr>
            </a:br>
            <a:r>
              <a:rPr lang="en-US">
                <a:latin typeface="Arial"/>
                <a:cs typeface="Calibri Light"/>
              </a:rPr>
              <a:t>Wireless Telecommunication Standards</a:t>
            </a:r>
            <a:endParaRPr lang="en-US">
              <a:latin typeface="Arial"/>
              <a:cs typeface="Arial"/>
            </a:endParaRPr>
          </a:p>
        </p:txBody>
      </p:sp>
    </p:spTree>
    <p:extLst>
      <p:ext uri="{BB962C8B-B14F-4D97-AF65-F5344CB8AC3E}">
        <p14:creationId xmlns:p14="http://schemas.microsoft.com/office/powerpoint/2010/main" val="10109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
            <a:extLst>
              <a:ext uri="{FF2B5EF4-FFF2-40B4-BE49-F238E27FC236}">
                <a16:creationId xmlns:a16="http://schemas.microsoft.com/office/drawing/2014/main" id="{584AD3EC-D0EA-4EF5-A7DC-B6F094B47B42}"/>
              </a:ext>
            </a:extLst>
          </p:cNvPr>
          <p:cNvPicPr>
            <a:picLocks noChangeAspect="1"/>
          </p:cNvPicPr>
          <p:nvPr/>
        </p:nvPicPr>
        <p:blipFill>
          <a:blip r:embed="rId3"/>
          <a:stretch>
            <a:fillRect/>
          </a:stretch>
        </p:blipFill>
        <p:spPr>
          <a:xfrm flipV="1">
            <a:off x="3491874" y="5219753"/>
            <a:ext cx="602002" cy="605212"/>
          </a:xfrm>
          <a:prstGeom prst="rect">
            <a:avLst/>
          </a:prstGeom>
        </p:spPr>
      </p:pic>
      <p:pic>
        <p:nvPicPr>
          <p:cNvPr id="3" name="Picture 3">
            <a:extLst>
              <a:ext uri="{FF2B5EF4-FFF2-40B4-BE49-F238E27FC236}">
                <a16:creationId xmlns:a16="http://schemas.microsoft.com/office/drawing/2014/main" id="{27A1DE34-C65D-4507-9339-8B09E45FFE42}"/>
              </a:ext>
            </a:extLst>
          </p:cNvPr>
          <p:cNvPicPr>
            <a:picLocks noChangeAspect="1"/>
          </p:cNvPicPr>
          <p:nvPr/>
        </p:nvPicPr>
        <p:blipFill>
          <a:blip r:embed="rId3"/>
          <a:stretch>
            <a:fillRect/>
          </a:stretch>
        </p:blipFill>
        <p:spPr>
          <a:xfrm flipV="1">
            <a:off x="769223" y="5219754"/>
            <a:ext cx="602002" cy="605212"/>
          </a:xfrm>
          <a:prstGeom prst="rect">
            <a:avLst/>
          </a:prstGeom>
        </p:spPr>
      </p:pic>
      <p:sp>
        <p:nvSpPr>
          <p:cNvPr id="2" name="Title 1">
            <a:extLst>
              <a:ext uri="{FF2B5EF4-FFF2-40B4-BE49-F238E27FC236}">
                <a16:creationId xmlns:a16="http://schemas.microsoft.com/office/drawing/2014/main" id="{65DCE580-E35E-4710-8A95-6AEF66C3C43B}"/>
              </a:ext>
            </a:extLst>
          </p:cNvPr>
          <p:cNvSpPr>
            <a:spLocks noGrp="1"/>
          </p:cNvSpPr>
          <p:nvPr>
            <p:ph type="title"/>
          </p:nvPr>
        </p:nvSpPr>
        <p:spPr/>
        <p:txBody>
          <a:bodyPr/>
          <a:lstStyle/>
          <a:p>
            <a:r>
              <a:rPr lang="en-US">
                <a:latin typeface="Arial"/>
                <a:cs typeface="Calibri Light"/>
              </a:rPr>
              <a:t>Evolution of Technology and </a:t>
            </a:r>
            <a:br>
              <a:rPr lang="en-US">
                <a:latin typeface="Arial"/>
                <a:cs typeface="Calibri Light"/>
              </a:rPr>
            </a:br>
            <a:r>
              <a:rPr lang="en-US">
                <a:latin typeface="Arial"/>
                <a:cs typeface="Calibri Light"/>
              </a:rPr>
              <a:t>Wireless Telecommunication Standards</a:t>
            </a:r>
            <a:endParaRPr lang="en-US">
              <a:latin typeface="Arial"/>
              <a:cs typeface="Arial"/>
            </a:endParaRPr>
          </a:p>
        </p:txBody>
      </p:sp>
      <p:sp>
        <p:nvSpPr>
          <p:cNvPr id="9" name="Oval 8">
            <a:extLst>
              <a:ext uri="{FF2B5EF4-FFF2-40B4-BE49-F238E27FC236}">
                <a16:creationId xmlns:a16="http://schemas.microsoft.com/office/drawing/2014/main" id="{B6A2C0FE-BE25-47E0-A776-1706A923DE76}"/>
              </a:ext>
            </a:extLst>
          </p:cNvPr>
          <p:cNvSpPr/>
          <p:nvPr/>
        </p:nvSpPr>
        <p:spPr>
          <a:xfrm>
            <a:off x="3146285" y="4122086"/>
            <a:ext cx="1284693" cy="120282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800">
                <a:cs typeface="Calibri"/>
              </a:rPr>
              <a:t>1G</a:t>
            </a:r>
          </a:p>
          <a:p>
            <a:pPr algn="ctr"/>
            <a:r>
              <a:rPr lang="en-US">
                <a:ea typeface="+mn-lt"/>
                <a:cs typeface="+mn-lt"/>
              </a:rPr>
              <a:t>1979</a:t>
            </a:r>
            <a:endParaRPr lang="en-US">
              <a:cs typeface="Calibri"/>
            </a:endParaRPr>
          </a:p>
        </p:txBody>
      </p:sp>
      <p:sp>
        <p:nvSpPr>
          <p:cNvPr id="10" name="Oval 9">
            <a:extLst>
              <a:ext uri="{FF2B5EF4-FFF2-40B4-BE49-F238E27FC236}">
                <a16:creationId xmlns:a16="http://schemas.microsoft.com/office/drawing/2014/main" id="{CC65D4DC-052D-4767-B253-CF6A333DE2F3}"/>
              </a:ext>
            </a:extLst>
          </p:cNvPr>
          <p:cNvSpPr/>
          <p:nvPr/>
        </p:nvSpPr>
        <p:spPr>
          <a:xfrm>
            <a:off x="423746" y="4122086"/>
            <a:ext cx="1284693" cy="120282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800">
                <a:cs typeface="Calibri"/>
              </a:rPr>
              <a:t>0G</a:t>
            </a:r>
          </a:p>
          <a:p>
            <a:pPr algn="ctr"/>
            <a:r>
              <a:rPr lang="en-US">
                <a:ea typeface="+mn-lt"/>
                <a:cs typeface="+mn-lt"/>
              </a:rPr>
              <a:t>1946</a:t>
            </a:r>
            <a:endParaRPr lang="en-US">
              <a:cs typeface="Calibri"/>
            </a:endParaRPr>
          </a:p>
        </p:txBody>
      </p:sp>
      <p:pic>
        <p:nvPicPr>
          <p:cNvPr id="299" name="Picture 299" descr="A close up of electronics&#10;&#10;Description generated with high confidence">
            <a:extLst>
              <a:ext uri="{FF2B5EF4-FFF2-40B4-BE49-F238E27FC236}">
                <a16:creationId xmlns:a16="http://schemas.microsoft.com/office/drawing/2014/main" id="{6F676BE1-6404-4164-87A8-E5B54F194ECE}"/>
              </a:ext>
            </a:extLst>
          </p:cNvPr>
          <p:cNvPicPr>
            <a:picLocks noChangeAspect="1"/>
          </p:cNvPicPr>
          <p:nvPr/>
        </p:nvPicPr>
        <p:blipFill>
          <a:blip r:embed="rId4"/>
          <a:stretch>
            <a:fillRect/>
          </a:stretch>
        </p:blipFill>
        <p:spPr>
          <a:xfrm>
            <a:off x="3063249" y="2069606"/>
            <a:ext cx="1442285" cy="1924546"/>
          </a:xfrm>
          <a:prstGeom prst="rect">
            <a:avLst/>
          </a:prstGeom>
        </p:spPr>
      </p:pic>
      <p:pic>
        <p:nvPicPr>
          <p:cNvPr id="301" name="Picture 301" descr="A close up of a logo&#10;&#10;Description generated with very high confidence">
            <a:extLst>
              <a:ext uri="{FF2B5EF4-FFF2-40B4-BE49-F238E27FC236}">
                <a16:creationId xmlns:a16="http://schemas.microsoft.com/office/drawing/2014/main" id="{D32EE459-E28F-4089-A944-4C8BC5F89079}"/>
              </a:ext>
            </a:extLst>
          </p:cNvPr>
          <p:cNvPicPr>
            <a:picLocks noChangeAspect="1"/>
          </p:cNvPicPr>
          <p:nvPr/>
        </p:nvPicPr>
        <p:blipFill>
          <a:blip r:embed="rId5"/>
          <a:stretch>
            <a:fillRect/>
          </a:stretch>
        </p:blipFill>
        <p:spPr>
          <a:xfrm>
            <a:off x="348479" y="2619070"/>
            <a:ext cx="1386981" cy="1372999"/>
          </a:xfrm>
          <a:prstGeom prst="rect">
            <a:avLst/>
          </a:prstGeom>
        </p:spPr>
      </p:pic>
      <p:sp>
        <p:nvSpPr>
          <p:cNvPr id="11" name="TextBox 10">
            <a:extLst>
              <a:ext uri="{FF2B5EF4-FFF2-40B4-BE49-F238E27FC236}">
                <a16:creationId xmlns:a16="http://schemas.microsoft.com/office/drawing/2014/main" id="{46264825-6CE3-4BFC-A78B-075510232200}"/>
              </a:ext>
            </a:extLst>
          </p:cNvPr>
          <p:cNvSpPr txBox="1"/>
          <p:nvPr/>
        </p:nvSpPr>
        <p:spPr>
          <a:xfrm>
            <a:off x="10505813" y="6157519"/>
            <a:ext cx="111433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2F5496"/>
                </a:solidFill>
              </a:rPr>
              <a:t>Source: Ericsson</a:t>
            </a:r>
            <a:endParaRPr lang="en-US" sz="1000">
              <a:solidFill>
                <a:srgbClr val="2F5496"/>
              </a:solidFill>
              <a:cs typeface="Calibri"/>
            </a:endParaRPr>
          </a:p>
        </p:txBody>
      </p:sp>
    </p:spTree>
    <p:extLst>
      <p:ext uri="{BB962C8B-B14F-4D97-AF65-F5344CB8AC3E}">
        <p14:creationId xmlns:p14="http://schemas.microsoft.com/office/powerpoint/2010/main" val="257288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
            <a:extLst>
              <a:ext uri="{FF2B5EF4-FFF2-40B4-BE49-F238E27FC236}">
                <a16:creationId xmlns:a16="http://schemas.microsoft.com/office/drawing/2014/main" id="{584AD3EC-D0EA-4EF5-A7DC-B6F094B47B42}"/>
              </a:ext>
            </a:extLst>
          </p:cNvPr>
          <p:cNvPicPr>
            <a:picLocks noChangeAspect="1"/>
          </p:cNvPicPr>
          <p:nvPr/>
        </p:nvPicPr>
        <p:blipFill>
          <a:blip r:embed="rId3"/>
          <a:stretch>
            <a:fillRect/>
          </a:stretch>
        </p:blipFill>
        <p:spPr>
          <a:xfrm flipV="1">
            <a:off x="3491874" y="5219753"/>
            <a:ext cx="602002" cy="605212"/>
          </a:xfrm>
          <a:prstGeom prst="rect">
            <a:avLst/>
          </a:prstGeom>
        </p:spPr>
      </p:pic>
      <p:pic>
        <p:nvPicPr>
          <p:cNvPr id="3" name="Picture 3">
            <a:extLst>
              <a:ext uri="{FF2B5EF4-FFF2-40B4-BE49-F238E27FC236}">
                <a16:creationId xmlns:a16="http://schemas.microsoft.com/office/drawing/2014/main" id="{27A1DE34-C65D-4507-9339-8B09E45FFE42}"/>
              </a:ext>
            </a:extLst>
          </p:cNvPr>
          <p:cNvPicPr>
            <a:picLocks noChangeAspect="1"/>
          </p:cNvPicPr>
          <p:nvPr/>
        </p:nvPicPr>
        <p:blipFill>
          <a:blip r:embed="rId3"/>
          <a:stretch>
            <a:fillRect/>
          </a:stretch>
        </p:blipFill>
        <p:spPr>
          <a:xfrm flipV="1">
            <a:off x="769223" y="5219754"/>
            <a:ext cx="602002" cy="605212"/>
          </a:xfrm>
          <a:prstGeom prst="rect">
            <a:avLst/>
          </a:prstGeom>
        </p:spPr>
      </p:pic>
      <p:pic>
        <p:nvPicPr>
          <p:cNvPr id="310" name="Picture 310">
            <a:extLst>
              <a:ext uri="{FF2B5EF4-FFF2-40B4-BE49-F238E27FC236}">
                <a16:creationId xmlns:a16="http://schemas.microsoft.com/office/drawing/2014/main" id="{67E0FFC9-5106-41F3-88B1-5D3113FCE30A}"/>
              </a:ext>
            </a:extLst>
          </p:cNvPr>
          <p:cNvPicPr>
            <a:picLocks noChangeAspect="1"/>
          </p:cNvPicPr>
          <p:nvPr/>
        </p:nvPicPr>
        <p:blipFill>
          <a:blip r:embed="rId4"/>
          <a:stretch>
            <a:fillRect/>
          </a:stretch>
        </p:blipFill>
        <p:spPr>
          <a:xfrm>
            <a:off x="5790167" y="5383942"/>
            <a:ext cx="350057" cy="343066"/>
          </a:xfrm>
          <a:prstGeom prst="rect">
            <a:avLst/>
          </a:prstGeom>
        </p:spPr>
      </p:pic>
      <p:sp>
        <p:nvSpPr>
          <p:cNvPr id="2" name="Title 1">
            <a:extLst>
              <a:ext uri="{FF2B5EF4-FFF2-40B4-BE49-F238E27FC236}">
                <a16:creationId xmlns:a16="http://schemas.microsoft.com/office/drawing/2014/main" id="{65DCE580-E35E-4710-8A95-6AEF66C3C43B}"/>
              </a:ext>
            </a:extLst>
          </p:cNvPr>
          <p:cNvSpPr>
            <a:spLocks noGrp="1"/>
          </p:cNvSpPr>
          <p:nvPr>
            <p:ph type="title"/>
          </p:nvPr>
        </p:nvSpPr>
        <p:spPr/>
        <p:txBody>
          <a:bodyPr/>
          <a:lstStyle/>
          <a:p>
            <a:r>
              <a:rPr lang="en-US">
                <a:latin typeface="Arial"/>
                <a:cs typeface="Calibri Light"/>
              </a:rPr>
              <a:t>Evolution of Technology and </a:t>
            </a:r>
            <a:br>
              <a:rPr lang="en-US">
                <a:latin typeface="Arial"/>
                <a:cs typeface="Calibri Light"/>
              </a:rPr>
            </a:br>
            <a:r>
              <a:rPr lang="en-US">
                <a:latin typeface="Arial"/>
                <a:cs typeface="Calibri Light"/>
              </a:rPr>
              <a:t>Wireless Telecommunication Standards</a:t>
            </a:r>
            <a:endParaRPr lang="en-US">
              <a:latin typeface="Arial"/>
              <a:cs typeface="Arial"/>
            </a:endParaRPr>
          </a:p>
        </p:txBody>
      </p:sp>
      <p:sp>
        <p:nvSpPr>
          <p:cNvPr id="5" name="Oval 4">
            <a:extLst>
              <a:ext uri="{FF2B5EF4-FFF2-40B4-BE49-F238E27FC236}">
                <a16:creationId xmlns:a16="http://schemas.microsoft.com/office/drawing/2014/main" id="{7940196C-F1CD-4BDB-B750-D425878E2168}"/>
              </a:ext>
            </a:extLst>
          </p:cNvPr>
          <p:cNvSpPr/>
          <p:nvPr/>
        </p:nvSpPr>
        <p:spPr>
          <a:xfrm>
            <a:off x="5123110" y="4119371"/>
            <a:ext cx="1284693" cy="120282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800">
                <a:cs typeface="Calibri"/>
              </a:rPr>
              <a:t>2G</a:t>
            </a:r>
          </a:p>
          <a:p>
            <a:pPr algn="ctr"/>
            <a:r>
              <a:rPr lang="en-US">
                <a:ea typeface="+mn-lt"/>
                <a:cs typeface="+mn-lt"/>
              </a:rPr>
              <a:t>1991</a:t>
            </a:r>
            <a:endParaRPr lang="en-US">
              <a:cs typeface="Calibri"/>
            </a:endParaRPr>
          </a:p>
        </p:txBody>
      </p:sp>
      <p:sp>
        <p:nvSpPr>
          <p:cNvPr id="9" name="Oval 8">
            <a:extLst>
              <a:ext uri="{FF2B5EF4-FFF2-40B4-BE49-F238E27FC236}">
                <a16:creationId xmlns:a16="http://schemas.microsoft.com/office/drawing/2014/main" id="{B6A2C0FE-BE25-47E0-A776-1706A923DE76}"/>
              </a:ext>
            </a:extLst>
          </p:cNvPr>
          <p:cNvSpPr/>
          <p:nvPr/>
        </p:nvSpPr>
        <p:spPr>
          <a:xfrm>
            <a:off x="3146285" y="4122086"/>
            <a:ext cx="1284693" cy="120282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800">
                <a:cs typeface="Calibri"/>
              </a:rPr>
              <a:t>1G</a:t>
            </a:r>
          </a:p>
          <a:p>
            <a:pPr algn="ctr"/>
            <a:r>
              <a:rPr lang="en-US">
                <a:ea typeface="+mn-lt"/>
                <a:cs typeface="+mn-lt"/>
              </a:rPr>
              <a:t>1979</a:t>
            </a:r>
            <a:endParaRPr lang="en-US">
              <a:cs typeface="Calibri"/>
            </a:endParaRPr>
          </a:p>
        </p:txBody>
      </p:sp>
      <p:sp>
        <p:nvSpPr>
          <p:cNvPr id="10" name="Oval 9">
            <a:extLst>
              <a:ext uri="{FF2B5EF4-FFF2-40B4-BE49-F238E27FC236}">
                <a16:creationId xmlns:a16="http://schemas.microsoft.com/office/drawing/2014/main" id="{CC65D4DC-052D-4767-B253-CF6A333DE2F3}"/>
              </a:ext>
            </a:extLst>
          </p:cNvPr>
          <p:cNvSpPr/>
          <p:nvPr/>
        </p:nvSpPr>
        <p:spPr>
          <a:xfrm>
            <a:off x="423746" y="4122086"/>
            <a:ext cx="1284693" cy="120282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800">
                <a:cs typeface="Calibri"/>
              </a:rPr>
              <a:t>0G</a:t>
            </a:r>
          </a:p>
          <a:p>
            <a:pPr algn="ctr"/>
            <a:r>
              <a:rPr lang="en-US">
                <a:ea typeface="+mn-lt"/>
                <a:cs typeface="+mn-lt"/>
              </a:rPr>
              <a:t>1946</a:t>
            </a:r>
            <a:endParaRPr lang="en-US">
              <a:cs typeface="Calibri"/>
            </a:endParaRPr>
          </a:p>
        </p:txBody>
      </p:sp>
      <p:pic>
        <p:nvPicPr>
          <p:cNvPr id="287" name="Picture 287" descr="A picture containing electronics&#10;&#10;Description generated with high confidence">
            <a:extLst>
              <a:ext uri="{FF2B5EF4-FFF2-40B4-BE49-F238E27FC236}">
                <a16:creationId xmlns:a16="http://schemas.microsoft.com/office/drawing/2014/main" id="{7BF905C1-7F91-4614-B572-AC489F991E7E}"/>
              </a:ext>
            </a:extLst>
          </p:cNvPr>
          <p:cNvPicPr>
            <a:picLocks noChangeAspect="1"/>
          </p:cNvPicPr>
          <p:nvPr/>
        </p:nvPicPr>
        <p:blipFill>
          <a:blip r:embed="rId5"/>
          <a:stretch>
            <a:fillRect/>
          </a:stretch>
        </p:blipFill>
        <p:spPr>
          <a:xfrm>
            <a:off x="5082122" y="2636703"/>
            <a:ext cx="1366008" cy="1359017"/>
          </a:xfrm>
          <a:prstGeom prst="rect">
            <a:avLst/>
          </a:prstGeom>
        </p:spPr>
      </p:pic>
      <p:pic>
        <p:nvPicPr>
          <p:cNvPr id="299" name="Picture 299" descr="A close up of electronics&#10;&#10;Description generated with high confidence">
            <a:extLst>
              <a:ext uri="{FF2B5EF4-FFF2-40B4-BE49-F238E27FC236}">
                <a16:creationId xmlns:a16="http://schemas.microsoft.com/office/drawing/2014/main" id="{6F676BE1-6404-4164-87A8-E5B54F194ECE}"/>
              </a:ext>
            </a:extLst>
          </p:cNvPr>
          <p:cNvPicPr>
            <a:picLocks noChangeAspect="1"/>
          </p:cNvPicPr>
          <p:nvPr/>
        </p:nvPicPr>
        <p:blipFill>
          <a:blip r:embed="rId6"/>
          <a:stretch>
            <a:fillRect/>
          </a:stretch>
        </p:blipFill>
        <p:spPr>
          <a:xfrm>
            <a:off x="3063249" y="2069606"/>
            <a:ext cx="1442285" cy="1924546"/>
          </a:xfrm>
          <a:prstGeom prst="rect">
            <a:avLst/>
          </a:prstGeom>
        </p:spPr>
      </p:pic>
      <p:pic>
        <p:nvPicPr>
          <p:cNvPr id="301" name="Picture 301" descr="A close up of a logo&#10;&#10;Description generated with very high confidence">
            <a:extLst>
              <a:ext uri="{FF2B5EF4-FFF2-40B4-BE49-F238E27FC236}">
                <a16:creationId xmlns:a16="http://schemas.microsoft.com/office/drawing/2014/main" id="{D32EE459-E28F-4089-A944-4C8BC5F89079}"/>
              </a:ext>
            </a:extLst>
          </p:cNvPr>
          <p:cNvPicPr>
            <a:picLocks noChangeAspect="1"/>
          </p:cNvPicPr>
          <p:nvPr/>
        </p:nvPicPr>
        <p:blipFill>
          <a:blip r:embed="rId7"/>
          <a:stretch>
            <a:fillRect/>
          </a:stretch>
        </p:blipFill>
        <p:spPr>
          <a:xfrm>
            <a:off x="348479" y="2619070"/>
            <a:ext cx="1386981" cy="1372999"/>
          </a:xfrm>
          <a:prstGeom prst="rect">
            <a:avLst/>
          </a:prstGeom>
        </p:spPr>
      </p:pic>
      <p:pic>
        <p:nvPicPr>
          <p:cNvPr id="319" name="Picture 312" descr="A close up of a logo&#10;&#10;Description generated with very high confidence">
            <a:extLst>
              <a:ext uri="{FF2B5EF4-FFF2-40B4-BE49-F238E27FC236}">
                <a16:creationId xmlns:a16="http://schemas.microsoft.com/office/drawing/2014/main" id="{87CED0B1-E866-44C3-9F02-57323F2F0159}"/>
              </a:ext>
            </a:extLst>
          </p:cNvPr>
          <p:cNvPicPr>
            <a:picLocks noChangeAspect="1"/>
          </p:cNvPicPr>
          <p:nvPr/>
        </p:nvPicPr>
        <p:blipFill>
          <a:blip r:embed="rId8"/>
          <a:stretch>
            <a:fillRect/>
          </a:stretch>
        </p:blipFill>
        <p:spPr>
          <a:xfrm>
            <a:off x="5468167" y="5381749"/>
            <a:ext cx="323909" cy="316919"/>
          </a:xfrm>
          <a:prstGeom prst="rect">
            <a:avLst/>
          </a:prstGeom>
        </p:spPr>
      </p:pic>
      <p:sp>
        <p:nvSpPr>
          <p:cNvPr id="11" name="TextBox 10">
            <a:extLst>
              <a:ext uri="{FF2B5EF4-FFF2-40B4-BE49-F238E27FC236}">
                <a16:creationId xmlns:a16="http://schemas.microsoft.com/office/drawing/2014/main" id="{46264825-6CE3-4BFC-A78B-075510232200}"/>
              </a:ext>
            </a:extLst>
          </p:cNvPr>
          <p:cNvSpPr txBox="1"/>
          <p:nvPr/>
        </p:nvSpPr>
        <p:spPr>
          <a:xfrm>
            <a:off x="10505813" y="6157519"/>
            <a:ext cx="111433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2F5496"/>
                </a:solidFill>
              </a:rPr>
              <a:t>Source: Ericsson</a:t>
            </a:r>
            <a:endParaRPr lang="en-US" sz="1000">
              <a:solidFill>
                <a:srgbClr val="2F5496"/>
              </a:solidFill>
              <a:cs typeface="Calibri"/>
            </a:endParaRPr>
          </a:p>
        </p:txBody>
      </p:sp>
    </p:spTree>
    <p:extLst>
      <p:ext uri="{BB962C8B-B14F-4D97-AF65-F5344CB8AC3E}">
        <p14:creationId xmlns:p14="http://schemas.microsoft.com/office/powerpoint/2010/main" val="222104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
            <a:extLst>
              <a:ext uri="{FF2B5EF4-FFF2-40B4-BE49-F238E27FC236}">
                <a16:creationId xmlns:a16="http://schemas.microsoft.com/office/drawing/2014/main" id="{584AD3EC-D0EA-4EF5-A7DC-B6F094B47B42}"/>
              </a:ext>
            </a:extLst>
          </p:cNvPr>
          <p:cNvPicPr>
            <a:picLocks noChangeAspect="1"/>
          </p:cNvPicPr>
          <p:nvPr/>
        </p:nvPicPr>
        <p:blipFill>
          <a:blip r:embed="rId3"/>
          <a:stretch>
            <a:fillRect/>
          </a:stretch>
        </p:blipFill>
        <p:spPr>
          <a:xfrm flipV="1">
            <a:off x="3491874" y="5219753"/>
            <a:ext cx="602002" cy="605212"/>
          </a:xfrm>
          <a:prstGeom prst="rect">
            <a:avLst/>
          </a:prstGeom>
        </p:spPr>
      </p:pic>
      <p:pic>
        <p:nvPicPr>
          <p:cNvPr id="3" name="Picture 3">
            <a:extLst>
              <a:ext uri="{FF2B5EF4-FFF2-40B4-BE49-F238E27FC236}">
                <a16:creationId xmlns:a16="http://schemas.microsoft.com/office/drawing/2014/main" id="{27A1DE34-C65D-4507-9339-8B09E45FFE42}"/>
              </a:ext>
            </a:extLst>
          </p:cNvPr>
          <p:cNvPicPr>
            <a:picLocks noChangeAspect="1"/>
          </p:cNvPicPr>
          <p:nvPr/>
        </p:nvPicPr>
        <p:blipFill>
          <a:blip r:embed="rId3"/>
          <a:stretch>
            <a:fillRect/>
          </a:stretch>
        </p:blipFill>
        <p:spPr>
          <a:xfrm flipV="1">
            <a:off x="769223" y="5219754"/>
            <a:ext cx="602002" cy="605212"/>
          </a:xfrm>
          <a:prstGeom prst="rect">
            <a:avLst/>
          </a:prstGeom>
        </p:spPr>
      </p:pic>
      <p:pic>
        <p:nvPicPr>
          <p:cNvPr id="310" name="Picture 310">
            <a:extLst>
              <a:ext uri="{FF2B5EF4-FFF2-40B4-BE49-F238E27FC236}">
                <a16:creationId xmlns:a16="http://schemas.microsoft.com/office/drawing/2014/main" id="{67E0FFC9-5106-41F3-88B1-5D3113FCE30A}"/>
              </a:ext>
            </a:extLst>
          </p:cNvPr>
          <p:cNvPicPr>
            <a:picLocks noChangeAspect="1"/>
          </p:cNvPicPr>
          <p:nvPr/>
        </p:nvPicPr>
        <p:blipFill>
          <a:blip r:embed="rId4"/>
          <a:stretch>
            <a:fillRect/>
          </a:stretch>
        </p:blipFill>
        <p:spPr>
          <a:xfrm>
            <a:off x="5790167" y="5383942"/>
            <a:ext cx="350057" cy="343066"/>
          </a:xfrm>
          <a:prstGeom prst="rect">
            <a:avLst/>
          </a:prstGeom>
        </p:spPr>
      </p:pic>
      <p:sp>
        <p:nvSpPr>
          <p:cNvPr id="2" name="Title 1">
            <a:extLst>
              <a:ext uri="{FF2B5EF4-FFF2-40B4-BE49-F238E27FC236}">
                <a16:creationId xmlns:a16="http://schemas.microsoft.com/office/drawing/2014/main" id="{65DCE580-E35E-4710-8A95-6AEF66C3C43B}"/>
              </a:ext>
            </a:extLst>
          </p:cNvPr>
          <p:cNvSpPr>
            <a:spLocks noGrp="1"/>
          </p:cNvSpPr>
          <p:nvPr>
            <p:ph type="title"/>
          </p:nvPr>
        </p:nvSpPr>
        <p:spPr/>
        <p:txBody>
          <a:bodyPr/>
          <a:lstStyle/>
          <a:p>
            <a:r>
              <a:rPr lang="en-US">
                <a:latin typeface="Arial"/>
                <a:cs typeface="Calibri Light"/>
              </a:rPr>
              <a:t>Evolution of Technology and </a:t>
            </a:r>
            <a:br>
              <a:rPr lang="en-US">
                <a:latin typeface="Arial"/>
                <a:cs typeface="Calibri Light"/>
              </a:rPr>
            </a:br>
            <a:r>
              <a:rPr lang="en-US">
                <a:latin typeface="Arial"/>
                <a:cs typeface="Calibri Light"/>
              </a:rPr>
              <a:t>Wireless Telecommunication Standards</a:t>
            </a:r>
            <a:endParaRPr lang="en-US">
              <a:latin typeface="Arial"/>
              <a:cs typeface="Arial"/>
            </a:endParaRPr>
          </a:p>
        </p:txBody>
      </p:sp>
      <p:sp>
        <p:nvSpPr>
          <p:cNvPr id="5" name="Oval 4">
            <a:extLst>
              <a:ext uri="{FF2B5EF4-FFF2-40B4-BE49-F238E27FC236}">
                <a16:creationId xmlns:a16="http://schemas.microsoft.com/office/drawing/2014/main" id="{7940196C-F1CD-4BDB-B750-D425878E2168}"/>
              </a:ext>
            </a:extLst>
          </p:cNvPr>
          <p:cNvSpPr/>
          <p:nvPr/>
        </p:nvSpPr>
        <p:spPr>
          <a:xfrm>
            <a:off x="5123110" y="4119371"/>
            <a:ext cx="1284693" cy="120282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800">
                <a:cs typeface="Calibri"/>
              </a:rPr>
              <a:t>2G</a:t>
            </a:r>
          </a:p>
          <a:p>
            <a:pPr algn="ctr"/>
            <a:r>
              <a:rPr lang="en-US">
                <a:ea typeface="+mn-lt"/>
                <a:cs typeface="+mn-lt"/>
              </a:rPr>
              <a:t>1991</a:t>
            </a:r>
            <a:endParaRPr lang="en-US">
              <a:cs typeface="Calibri"/>
            </a:endParaRPr>
          </a:p>
        </p:txBody>
      </p:sp>
      <p:sp>
        <p:nvSpPr>
          <p:cNvPr id="6" name="Oval 5">
            <a:extLst>
              <a:ext uri="{FF2B5EF4-FFF2-40B4-BE49-F238E27FC236}">
                <a16:creationId xmlns:a16="http://schemas.microsoft.com/office/drawing/2014/main" id="{7149687E-32FD-4F80-B438-141120459ECE}"/>
              </a:ext>
            </a:extLst>
          </p:cNvPr>
          <p:cNvSpPr/>
          <p:nvPr/>
        </p:nvSpPr>
        <p:spPr>
          <a:xfrm>
            <a:off x="6951213" y="4122894"/>
            <a:ext cx="1284693" cy="120282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800">
                <a:cs typeface="Calibri"/>
              </a:rPr>
              <a:t>3G</a:t>
            </a:r>
          </a:p>
          <a:p>
            <a:pPr algn="ctr"/>
            <a:r>
              <a:rPr lang="en-US">
                <a:cs typeface="Calibri"/>
              </a:rPr>
              <a:t>2001</a:t>
            </a:r>
          </a:p>
        </p:txBody>
      </p:sp>
      <p:sp>
        <p:nvSpPr>
          <p:cNvPr id="9" name="Oval 8">
            <a:extLst>
              <a:ext uri="{FF2B5EF4-FFF2-40B4-BE49-F238E27FC236}">
                <a16:creationId xmlns:a16="http://schemas.microsoft.com/office/drawing/2014/main" id="{B6A2C0FE-BE25-47E0-A776-1706A923DE76}"/>
              </a:ext>
            </a:extLst>
          </p:cNvPr>
          <p:cNvSpPr/>
          <p:nvPr/>
        </p:nvSpPr>
        <p:spPr>
          <a:xfrm>
            <a:off x="3146285" y="4122086"/>
            <a:ext cx="1284693" cy="120282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800">
                <a:cs typeface="Calibri"/>
              </a:rPr>
              <a:t>1G</a:t>
            </a:r>
          </a:p>
          <a:p>
            <a:pPr algn="ctr"/>
            <a:r>
              <a:rPr lang="en-US">
                <a:ea typeface="+mn-lt"/>
                <a:cs typeface="+mn-lt"/>
              </a:rPr>
              <a:t>1979</a:t>
            </a:r>
            <a:endParaRPr lang="en-US">
              <a:cs typeface="Calibri"/>
            </a:endParaRPr>
          </a:p>
        </p:txBody>
      </p:sp>
      <p:sp>
        <p:nvSpPr>
          <p:cNvPr id="10" name="Oval 9">
            <a:extLst>
              <a:ext uri="{FF2B5EF4-FFF2-40B4-BE49-F238E27FC236}">
                <a16:creationId xmlns:a16="http://schemas.microsoft.com/office/drawing/2014/main" id="{CC65D4DC-052D-4767-B253-CF6A333DE2F3}"/>
              </a:ext>
            </a:extLst>
          </p:cNvPr>
          <p:cNvSpPr/>
          <p:nvPr/>
        </p:nvSpPr>
        <p:spPr>
          <a:xfrm>
            <a:off x="423746" y="4122086"/>
            <a:ext cx="1284693" cy="120282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800">
                <a:cs typeface="Calibri"/>
              </a:rPr>
              <a:t>0G</a:t>
            </a:r>
          </a:p>
          <a:p>
            <a:pPr algn="ctr"/>
            <a:r>
              <a:rPr lang="en-US">
                <a:ea typeface="+mn-lt"/>
                <a:cs typeface="+mn-lt"/>
              </a:rPr>
              <a:t>1946</a:t>
            </a:r>
            <a:endParaRPr lang="en-US">
              <a:cs typeface="Calibri"/>
            </a:endParaRPr>
          </a:p>
        </p:txBody>
      </p:sp>
      <p:pic>
        <p:nvPicPr>
          <p:cNvPr id="287" name="Picture 287" descr="A picture containing electronics&#10;&#10;Description generated with high confidence">
            <a:extLst>
              <a:ext uri="{FF2B5EF4-FFF2-40B4-BE49-F238E27FC236}">
                <a16:creationId xmlns:a16="http://schemas.microsoft.com/office/drawing/2014/main" id="{7BF905C1-7F91-4614-B572-AC489F991E7E}"/>
              </a:ext>
            </a:extLst>
          </p:cNvPr>
          <p:cNvPicPr>
            <a:picLocks noChangeAspect="1"/>
          </p:cNvPicPr>
          <p:nvPr/>
        </p:nvPicPr>
        <p:blipFill>
          <a:blip r:embed="rId5"/>
          <a:stretch>
            <a:fillRect/>
          </a:stretch>
        </p:blipFill>
        <p:spPr>
          <a:xfrm>
            <a:off x="5082122" y="2636703"/>
            <a:ext cx="1366008" cy="1359017"/>
          </a:xfrm>
          <a:prstGeom prst="rect">
            <a:avLst/>
          </a:prstGeom>
        </p:spPr>
      </p:pic>
      <p:pic>
        <p:nvPicPr>
          <p:cNvPr id="297" name="Picture 297" descr="A close up of a device&#10;&#10;Description generated with high confidence">
            <a:extLst>
              <a:ext uri="{FF2B5EF4-FFF2-40B4-BE49-F238E27FC236}">
                <a16:creationId xmlns:a16="http://schemas.microsoft.com/office/drawing/2014/main" id="{765FD3BE-39BF-4A3A-B133-01D6ADBF4496}"/>
              </a:ext>
            </a:extLst>
          </p:cNvPr>
          <p:cNvPicPr>
            <a:picLocks noChangeAspect="1"/>
          </p:cNvPicPr>
          <p:nvPr/>
        </p:nvPicPr>
        <p:blipFill>
          <a:blip r:embed="rId6"/>
          <a:stretch>
            <a:fillRect/>
          </a:stretch>
        </p:blipFill>
        <p:spPr>
          <a:xfrm>
            <a:off x="6952844" y="2920505"/>
            <a:ext cx="1063665" cy="1070786"/>
          </a:xfrm>
          <a:prstGeom prst="rect">
            <a:avLst/>
          </a:prstGeom>
        </p:spPr>
      </p:pic>
      <p:pic>
        <p:nvPicPr>
          <p:cNvPr id="299" name="Picture 299" descr="A close up of electronics&#10;&#10;Description generated with high confidence">
            <a:extLst>
              <a:ext uri="{FF2B5EF4-FFF2-40B4-BE49-F238E27FC236}">
                <a16:creationId xmlns:a16="http://schemas.microsoft.com/office/drawing/2014/main" id="{6F676BE1-6404-4164-87A8-E5B54F194ECE}"/>
              </a:ext>
            </a:extLst>
          </p:cNvPr>
          <p:cNvPicPr>
            <a:picLocks noChangeAspect="1"/>
          </p:cNvPicPr>
          <p:nvPr/>
        </p:nvPicPr>
        <p:blipFill>
          <a:blip r:embed="rId7"/>
          <a:stretch>
            <a:fillRect/>
          </a:stretch>
        </p:blipFill>
        <p:spPr>
          <a:xfrm>
            <a:off x="3063249" y="2069606"/>
            <a:ext cx="1442285" cy="1924546"/>
          </a:xfrm>
          <a:prstGeom prst="rect">
            <a:avLst/>
          </a:prstGeom>
        </p:spPr>
      </p:pic>
      <p:pic>
        <p:nvPicPr>
          <p:cNvPr id="301" name="Picture 301" descr="A close up of a logo&#10;&#10;Description generated with very high confidence">
            <a:extLst>
              <a:ext uri="{FF2B5EF4-FFF2-40B4-BE49-F238E27FC236}">
                <a16:creationId xmlns:a16="http://schemas.microsoft.com/office/drawing/2014/main" id="{D32EE459-E28F-4089-A944-4C8BC5F89079}"/>
              </a:ext>
            </a:extLst>
          </p:cNvPr>
          <p:cNvPicPr>
            <a:picLocks noChangeAspect="1"/>
          </p:cNvPicPr>
          <p:nvPr/>
        </p:nvPicPr>
        <p:blipFill>
          <a:blip r:embed="rId8"/>
          <a:stretch>
            <a:fillRect/>
          </a:stretch>
        </p:blipFill>
        <p:spPr>
          <a:xfrm>
            <a:off x="348479" y="2619070"/>
            <a:ext cx="1386981" cy="1372999"/>
          </a:xfrm>
          <a:prstGeom prst="rect">
            <a:avLst/>
          </a:prstGeom>
        </p:spPr>
      </p:pic>
      <p:pic>
        <p:nvPicPr>
          <p:cNvPr id="304" name="Picture 304" descr="A close up of a sign&#10;&#10;Description generated with very high confidence">
            <a:extLst>
              <a:ext uri="{FF2B5EF4-FFF2-40B4-BE49-F238E27FC236}">
                <a16:creationId xmlns:a16="http://schemas.microsoft.com/office/drawing/2014/main" id="{5710B00C-2A14-4C3E-8F91-11F8FF371ACB}"/>
              </a:ext>
            </a:extLst>
          </p:cNvPr>
          <p:cNvPicPr>
            <a:picLocks noChangeAspect="1"/>
          </p:cNvPicPr>
          <p:nvPr/>
        </p:nvPicPr>
        <p:blipFill>
          <a:blip r:embed="rId9"/>
          <a:stretch>
            <a:fillRect/>
          </a:stretch>
        </p:blipFill>
        <p:spPr>
          <a:xfrm>
            <a:off x="7827766" y="5377496"/>
            <a:ext cx="284916" cy="293382"/>
          </a:xfrm>
          <a:prstGeom prst="rect">
            <a:avLst/>
          </a:prstGeom>
        </p:spPr>
      </p:pic>
      <p:pic>
        <p:nvPicPr>
          <p:cNvPr id="319" name="Picture 312" descr="A close up of a logo&#10;&#10;Description generated with very high confidence">
            <a:extLst>
              <a:ext uri="{FF2B5EF4-FFF2-40B4-BE49-F238E27FC236}">
                <a16:creationId xmlns:a16="http://schemas.microsoft.com/office/drawing/2014/main" id="{87CED0B1-E866-44C3-9F02-57323F2F0159}"/>
              </a:ext>
            </a:extLst>
          </p:cNvPr>
          <p:cNvPicPr>
            <a:picLocks noChangeAspect="1"/>
          </p:cNvPicPr>
          <p:nvPr/>
        </p:nvPicPr>
        <p:blipFill>
          <a:blip r:embed="rId10"/>
          <a:stretch>
            <a:fillRect/>
          </a:stretch>
        </p:blipFill>
        <p:spPr>
          <a:xfrm>
            <a:off x="5468167" y="5381749"/>
            <a:ext cx="323909" cy="316919"/>
          </a:xfrm>
          <a:prstGeom prst="rect">
            <a:avLst/>
          </a:prstGeom>
        </p:spPr>
      </p:pic>
      <p:pic>
        <p:nvPicPr>
          <p:cNvPr id="320" name="Picture 310" descr="A close up of a logo&#10;&#10;Description generated with very high confidence">
            <a:extLst>
              <a:ext uri="{FF2B5EF4-FFF2-40B4-BE49-F238E27FC236}">
                <a16:creationId xmlns:a16="http://schemas.microsoft.com/office/drawing/2014/main" id="{4DB351E7-B6F4-44BA-8026-4874286F7ED7}"/>
              </a:ext>
            </a:extLst>
          </p:cNvPr>
          <p:cNvPicPr>
            <a:picLocks noChangeAspect="1"/>
          </p:cNvPicPr>
          <p:nvPr/>
        </p:nvPicPr>
        <p:blipFill>
          <a:blip r:embed="rId4"/>
          <a:stretch>
            <a:fillRect/>
          </a:stretch>
        </p:blipFill>
        <p:spPr>
          <a:xfrm>
            <a:off x="7424133" y="5380797"/>
            <a:ext cx="350057" cy="343066"/>
          </a:xfrm>
          <a:prstGeom prst="rect">
            <a:avLst/>
          </a:prstGeom>
        </p:spPr>
      </p:pic>
      <p:pic>
        <p:nvPicPr>
          <p:cNvPr id="321" name="Picture 312" descr="A close up of a logo&#10;&#10;Description generated with very high confidence">
            <a:extLst>
              <a:ext uri="{FF2B5EF4-FFF2-40B4-BE49-F238E27FC236}">
                <a16:creationId xmlns:a16="http://schemas.microsoft.com/office/drawing/2014/main" id="{7FCD076C-2E81-4305-8B6E-2BDD2F99777E}"/>
              </a:ext>
            </a:extLst>
          </p:cNvPr>
          <p:cNvPicPr>
            <a:picLocks noChangeAspect="1"/>
          </p:cNvPicPr>
          <p:nvPr/>
        </p:nvPicPr>
        <p:blipFill>
          <a:blip r:embed="rId10"/>
          <a:stretch>
            <a:fillRect/>
          </a:stretch>
        </p:blipFill>
        <p:spPr>
          <a:xfrm>
            <a:off x="7120421" y="5378605"/>
            <a:ext cx="323909" cy="316919"/>
          </a:xfrm>
          <a:prstGeom prst="rect">
            <a:avLst/>
          </a:prstGeom>
        </p:spPr>
      </p:pic>
      <p:sp>
        <p:nvSpPr>
          <p:cNvPr id="11" name="TextBox 10">
            <a:extLst>
              <a:ext uri="{FF2B5EF4-FFF2-40B4-BE49-F238E27FC236}">
                <a16:creationId xmlns:a16="http://schemas.microsoft.com/office/drawing/2014/main" id="{46264825-6CE3-4BFC-A78B-075510232200}"/>
              </a:ext>
            </a:extLst>
          </p:cNvPr>
          <p:cNvSpPr txBox="1"/>
          <p:nvPr/>
        </p:nvSpPr>
        <p:spPr>
          <a:xfrm>
            <a:off x="10505813" y="6157519"/>
            <a:ext cx="111433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2F5496"/>
                </a:solidFill>
              </a:rPr>
              <a:t>Source: Ericsson</a:t>
            </a:r>
            <a:endParaRPr lang="en-US" sz="1000">
              <a:solidFill>
                <a:srgbClr val="2F5496"/>
              </a:solidFill>
              <a:cs typeface="Calibri"/>
            </a:endParaRPr>
          </a:p>
        </p:txBody>
      </p:sp>
    </p:spTree>
    <p:extLst>
      <p:ext uri="{BB962C8B-B14F-4D97-AF65-F5344CB8AC3E}">
        <p14:creationId xmlns:p14="http://schemas.microsoft.com/office/powerpoint/2010/main" val="2843535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
            <a:extLst>
              <a:ext uri="{FF2B5EF4-FFF2-40B4-BE49-F238E27FC236}">
                <a16:creationId xmlns:a16="http://schemas.microsoft.com/office/drawing/2014/main" id="{584AD3EC-D0EA-4EF5-A7DC-B6F094B47B42}"/>
              </a:ext>
            </a:extLst>
          </p:cNvPr>
          <p:cNvPicPr>
            <a:picLocks noChangeAspect="1"/>
          </p:cNvPicPr>
          <p:nvPr/>
        </p:nvPicPr>
        <p:blipFill>
          <a:blip r:embed="rId3"/>
          <a:stretch>
            <a:fillRect/>
          </a:stretch>
        </p:blipFill>
        <p:spPr>
          <a:xfrm flipV="1">
            <a:off x="3491874" y="5219753"/>
            <a:ext cx="602002" cy="605212"/>
          </a:xfrm>
          <a:prstGeom prst="rect">
            <a:avLst/>
          </a:prstGeom>
        </p:spPr>
      </p:pic>
      <p:pic>
        <p:nvPicPr>
          <p:cNvPr id="3" name="Picture 3">
            <a:extLst>
              <a:ext uri="{FF2B5EF4-FFF2-40B4-BE49-F238E27FC236}">
                <a16:creationId xmlns:a16="http://schemas.microsoft.com/office/drawing/2014/main" id="{27A1DE34-C65D-4507-9339-8B09E45FFE42}"/>
              </a:ext>
            </a:extLst>
          </p:cNvPr>
          <p:cNvPicPr>
            <a:picLocks noChangeAspect="1"/>
          </p:cNvPicPr>
          <p:nvPr/>
        </p:nvPicPr>
        <p:blipFill>
          <a:blip r:embed="rId3"/>
          <a:stretch>
            <a:fillRect/>
          </a:stretch>
        </p:blipFill>
        <p:spPr>
          <a:xfrm flipV="1">
            <a:off x="769223" y="5219754"/>
            <a:ext cx="602002" cy="605212"/>
          </a:xfrm>
          <a:prstGeom prst="rect">
            <a:avLst/>
          </a:prstGeom>
        </p:spPr>
      </p:pic>
      <p:pic>
        <p:nvPicPr>
          <p:cNvPr id="310" name="Picture 310">
            <a:extLst>
              <a:ext uri="{FF2B5EF4-FFF2-40B4-BE49-F238E27FC236}">
                <a16:creationId xmlns:a16="http://schemas.microsoft.com/office/drawing/2014/main" id="{67E0FFC9-5106-41F3-88B1-5D3113FCE30A}"/>
              </a:ext>
            </a:extLst>
          </p:cNvPr>
          <p:cNvPicPr>
            <a:picLocks noChangeAspect="1"/>
          </p:cNvPicPr>
          <p:nvPr/>
        </p:nvPicPr>
        <p:blipFill>
          <a:blip r:embed="rId4"/>
          <a:stretch>
            <a:fillRect/>
          </a:stretch>
        </p:blipFill>
        <p:spPr>
          <a:xfrm>
            <a:off x="5790167" y="5383942"/>
            <a:ext cx="350057" cy="343066"/>
          </a:xfrm>
          <a:prstGeom prst="rect">
            <a:avLst/>
          </a:prstGeom>
        </p:spPr>
      </p:pic>
      <p:sp>
        <p:nvSpPr>
          <p:cNvPr id="2" name="Title 1">
            <a:extLst>
              <a:ext uri="{FF2B5EF4-FFF2-40B4-BE49-F238E27FC236}">
                <a16:creationId xmlns:a16="http://schemas.microsoft.com/office/drawing/2014/main" id="{65DCE580-E35E-4710-8A95-6AEF66C3C43B}"/>
              </a:ext>
            </a:extLst>
          </p:cNvPr>
          <p:cNvSpPr>
            <a:spLocks noGrp="1"/>
          </p:cNvSpPr>
          <p:nvPr>
            <p:ph type="title"/>
          </p:nvPr>
        </p:nvSpPr>
        <p:spPr/>
        <p:txBody>
          <a:bodyPr/>
          <a:lstStyle/>
          <a:p>
            <a:r>
              <a:rPr lang="en-US">
                <a:latin typeface="Arial"/>
                <a:cs typeface="Calibri Light"/>
              </a:rPr>
              <a:t>Evolution of Technology and </a:t>
            </a:r>
            <a:br>
              <a:rPr lang="en-US">
                <a:latin typeface="Arial"/>
                <a:cs typeface="Calibri Light"/>
              </a:rPr>
            </a:br>
            <a:r>
              <a:rPr lang="en-US">
                <a:latin typeface="Arial"/>
                <a:cs typeface="Calibri Light"/>
              </a:rPr>
              <a:t>Wireless Telecommunication Standards</a:t>
            </a:r>
            <a:endParaRPr lang="en-US">
              <a:latin typeface="Arial"/>
              <a:cs typeface="Arial"/>
            </a:endParaRPr>
          </a:p>
        </p:txBody>
      </p:sp>
      <p:sp>
        <p:nvSpPr>
          <p:cNvPr id="5" name="Oval 4">
            <a:extLst>
              <a:ext uri="{FF2B5EF4-FFF2-40B4-BE49-F238E27FC236}">
                <a16:creationId xmlns:a16="http://schemas.microsoft.com/office/drawing/2014/main" id="{7940196C-F1CD-4BDB-B750-D425878E2168}"/>
              </a:ext>
            </a:extLst>
          </p:cNvPr>
          <p:cNvSpPr/>
          <p:nvPr/>
        </p:nvSpPr>
        <p:spPr>
          <a:xfrm>
            <a:off x="5123110" y="4119371"/>
            <a:ext cx="1284693" cy="120282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800">
                <a:cs typeface="Calibri"/>
              </a:rPr>
              <a:t>2G</a:t>
            </a:r>
          </a:p>
          <a:p>
            <a:pPr algn="ctr"/>
            <a:r>
              <a:rPr lang="en-US">
                <a:ea typeface="+mn-lt"/>
                <a:cs typeface="+mn-lt"/>
              </a:rPr>
              <a:t>1991</a:t>
            </a:r>
            <a:endParaRPr lang="en-US">
              <a:cs typeface="Calibri"/>
            </a:endParaRPr>
          </a:p>
        </p:txBody>
      </p:sp>
      <p:sp>
        <p:nvSpPr>
          <p:cNvPr id="6" name="Oval 5">
            <a:extLst>
              <a:ext uri="{FF2B5EF4-FFF2-40B4-BE49-F238E27FC236}">
                <a16:creationId xmlns:a16="http://schemas.microsoft.com/office/drawing/2014/main" id="{7149687E-32FD-4F80-B438-141120459ECE}"/>
              </a:ext>
            </a:extLst>
          </p:cNvPr>
          <p:cNvSpPr/>
          <p:nvPr/>
        </p:nvSpPr>
        <p:spPr>
          <a:xfrm>
            <a:off x="6951213" y="4122894"/>
            <a:ext cx="1284693" cy="120282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800">
                <a:cs typeface="Calibri"/>
              </a:rPr>
              <a:t>3G</a:t>
            </a:r>
          </a:p>
          <a:p>
            <a:pPr algn="ctr"/>
            <a:r>
              <a:rPr lang="en-US">
                <a:cs typeface="Calibri"/>
              </a:rPr>
              <a:t>2001</a:t>
            </a:r>
          </a:p>
        </p:txBody>
      </p:sp>
      <p:sp>
        <p:nvSpPr>
          <p:cNvPr id="7" name="Oval 6">
            <a:extLst>
              <a:ext uri="{FF2B5EF4-FFF2-40B4-BE49-F238E27FC236}">
                <a16:creationId xmlns:a16="http://schemas.microsoft.com/office/drawing/2014/main" id="{80BB9736-4005-4F20-ABED-E5443A14B0D4}"/>
              </a:ext>
            </a:extLst>
          </p:cNvPr>
          <p:cNvSpPr/>
          <p:nvPr/>
        </p:nvSpPr>
        <p:spPr>
          <a:xfrm>
            <a:off x="8786519" y="4113849"/>
            <a:ext cx="1284693" cy="120282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800">
                <a:cs typeface="Calibri"/>
              </a:rPr>
              <a:t>4G</a:t>
            </a:r>
          </a:p>
          <a:p>
            <a:pPr algn="ctr"/>
            <a:r>
              <a:rPr lang="en-US">
                <a:cs typeface="Calibri"/>
              </a:rPr>
              <a:t>2009</a:t>
            </a:r>
          </a:p>
        </p:txBody>
      </p:sp>
      <p:sp>
        <p:nvSpPr>
          <p:cNvPr id="9" name="Oval 8">
            <a:extLst>
              <a:ext uri="{FF2B5EF4-FFF2-40B4-BE49-F238E27FC236}">
                <a16:creationId xmlns:a16="http://schemas.microsoft.com/office/drawing/2014/main" id="{B6A2C0FE-BE25-47E0-A776-1706A923DE76}"/>
              </a:ext>
            </a:extLst>
          </p:cNvPr>
          <p:cNvSpPr/>
          <p:nvPr/>
        </p:nvSpPr>
        <p:spPr>
          <a:xfrm>
            <a:off x="3146285" y="4122086"/>
            <a:ext cx="1284693" cy="120282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800">
                <a:cs typeface="Calibri"/>
              </a:rPr>
              <a:t>1G</a:t>
            </a:r>
          </a:p>
          <a:p>
            <a:pPr algn="ctr"/>
            <a:r>
              <a:rPr lang="en-US">
                <a:ea typeface="+mn-lt"/>
                <a:cs typeface="+mn-lt"/>
              </a:rPr>
              <a:t>1979</a:t>
            </a:r>
            <a:endParaRPr lang="en-US">
              <a:cs typeface="Calibri"/>
            </a:endParaRPr>
          </a:p>
        </p:txBody>
      </p:sp>
      <p:sp>
        <p:nvSpPr>
          <p:cNvPr id="10" name="Oval 9">
            <a:extLst>
              <a:ext uri="{FF2B5EF4-FFF2-40B4-BE49-F238E27FC236}">
                <a16:creationId xmlns:a16="http://schemas.microsoft.com/office/drawing/2014/main" id="{CC65D4DC-052D-4767-B253-CF6A333DE2F3}"/>
              </a:ext>
            </a:extLst>
          </p:cNvPr>
          <p:cNvSpPr/>
          <p:nvPr/>
        </p:nvSpPr>
        <p:spPr>
          <a:xfrm>
            <a:off x="423746" y="4122086"/>
            <a:ext cx="1284693" cy="120282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4800">
                <a:cs typeface="Calibri"/>
              </a:rPr>
              <a:t>0G</a:t>
            </a:r>
          </a:p>
          <a:p>
            <a:pPr algn="ctr"/>
            <a:r>
              <a:rPr lang="en-US">
                <a:ea typeface="+mn-lt"/>
                <a:cs typeface="+mn-lt"/>
              </a:rPr>
              <a:t>1946</a:t>
            </a:r>
            <a:endParaRPr lang="en-US">
              <a:cs typeface="Calibri"/>
            </a:endParaRPr>
          </a:p>
        </p:txBody>
      </p:sp>
      <p:pic>
        <p:nvPicPr>
          <p:cNvPr id="287" name="Picture 287" descr="A picture containing electronics&#10;&#10;Description generated with high confidence">
            <a:extLst>
              <a:ext uri="{FF2B5EF4-FFF2-40B4-BE49-F238E27FC236}">
                <a16:creationId xmlns:a16="http://schemas.microsoft.com/office/drawing/2014/main" id="{7BF905C1-7F91-4614-B572-AC489F991E7E}"/>
              </a:ext>
            </a:extLst>
          </p:cNvPr>
          <p:cNvPicPr>
            <a:picLocks noChangeAspect="1"/>
          </p:cNvPicPr>
          <p:nvPr/>
        </p:nvPicPr>
        <p:blipFill>
          <a:blip r:embed="rId5"/>
          <a:stretch>
            <a:fillRect/>
          </a:stretch>
        </p:blipFill>
        <p:spPr>
          <a:xfrm>
            <a:off x="5082122" y="2636703"/>
            <a:ext cx="1366008" cy="1359017"/>
          </a:xfrm>
          <a:prstGeom prst="rect">
            <a:avLst/>
          </a:prstGeom>
        </p:spPr>
      </p:pic>
      <p:pic>
        <p:nvPicPr>
          <p:cNvPr id="291" name="Picture 291" descr="A close up of a computer&#10;&#10;Description generated with high confidence">
            <a:extLst>
              <a:ext uri="{FF2B5EF4-FFF2-40B4-BE49-F238E27FC236}">
                <a16:creationId xmlns:a16="http://schemas.microsoft.com/office/drawing/2014/main" id="{92ACD4D6-4F68-4141-8D55-8905600E11F3}"/>
              </a:ext>
            </a:extLst>
          </p:cNvPr>
          <p:cNvPicPr>
            <a:picLocks noChangeAspect="1"/>
          </p:cNvPicPr>
          <p:nvPr/>
        </p:nvPicPr>
        <p:blipFill>
          <a:blip r:embed="rId6"/>
          <a:stretch>
            <a:fillRect/>
          </a:stretch>
        </p:blipFill>
        <p:spPr>
          <a:xfrm>
            <a:off x="8606212" y="2550075"/>
            <a:ext cx="1643552" cy="1622187"/>
          </a:xfrm>
          <a:prstGeom prst="rect">
            <a:avLst/>
          </a:prstGeom>
        </p:spPr>
      </p:pic>
      <p:pic>
        <p:nvPicPr>
          <p:cNvPr id="297" name="Picture 297" descr="A close up of a device&#10;&#10;Description generated with high confidence">
            <a:extLst>
              <a:ext uri="{FF2B5EF4-FFF2-40B4-BE49-F238E27FC236}">
                <a16:creationId xmlns:a16="http://schemas.microsoft.com/office/drawing/2014/main" id="{765FD3BE-39BF-4A3A-B133-01D6ADBF4496}"/>
              </a:ext>
            </a:extLst>
          </p:cNvPr>
          <p:cNvPicPr>
            <a:picLocks noChangeAspect="1"/>
          </p:cNvPicPr>
          <p:nvPr/>
        </p:nvPicPr>
        <p:blipFill>
          <a:blip r:embed="rId7"/>
          <a:stretch>
            <a:fillRect/>
          </a:stretch>
        </p:blipFill>
        <p:spPr>
          <a:xfrm>
            <a:off x="6952844" y="2920505"/>
            <a:ext cx="1063665" cy="1070786"/>
          </a:xfrm>
          <a:prstGeom prst="rect">
            <a:avLst/>
          </a:prstGeom>
        </p:spPr>
      </p:pic>
      <p:pic>
        <p:nvPicPr>
          <p:cNvPr id="299" name="Picture 299" descr="A close up of electronics&#10;&#10;Description generated with high confidence">
            <a:extLst>
              <a:ext uri="{FF2B5EF4-FFF2-40B4-BE49-F238E27FC236}">
                <a16:creationId xmlns:a16="http://schemas.microsoft.com/office/drawing/2014/main" id="{6F676BE1-6404-4164-87A8-E5B54F194ECE}"/>
              </a:ext>
            </a:extLst>
          </p:cNvPr>
          <p:cNvPicPr>
            <a:picLocks noChangeAspect="1"/>
          </p:cNvPicPr>
          <p:nvPr/>
        </p:nvPicPr>
        <p:blipFill>
          <a:blip r:embed="rId8"/>
          <a:stretch>
            <a:fillRect/>
          </a:stretch>
        </p:blipFill>
        <p:spPr>
          <a:xfrm>
            <a:off x="3063249" y="2069606"/>
            <a:ext cx="1442285" cy="1924546"/>
          </a:xfrm>
          <a:prstGeom prst="rect">
            <a:avLst/>
          </a:prstGeom>
        </p:spPr>
      </p:pic>
      <p:pic>
        <p:nvPicPr>
          <p:cNvPr id="301" name="Picture 301" descr="A close up of a logo&#10;&#10;Description generated with very high confidence">
            <a:extLst>
              <a:ext uri="{FF2B5EF4-FFF2-40B4-BE49-F238E27FC236}">
                <a16:creationId xmlns:a16="http://schemas.microsoft.com/office/drawing/2014/main" id="{D32EE459-E28F-4089-A944-4C8BC5F89079}"/>
              </a:ext>
            </a:extLst>
          </p:cNvPr>
          <p:cNvPicPr>
            <a:picLocks noChangeAspect="1"/>
          </p:cNvPicPr>
          <p:nvPr/>
        </p:nvPicPr>
        <p:blipFill>
          <a:blip r:embed="rId9"/>
          <a:stretch>
            <a:fillRect/>
          </a:stretch>
        </p:blipFill>
        <p:spPr>
          <a:xfrm>
            <a:off x="348479" y="2619070"/>
            <a:ext cx="1386981" cy="1372999"/>
          </a:xfrm>
          <a:prstGeom prst="rect">
            <a:avLst/>
          </a:prstGeom>
        </p:spPr>
      </p:pic>
      <p:pic>
        <p:nvPicPr>
          <p:cNvPr id="304" name="Picture 304" descr="A close up of a sign&#10;&#10;Description generated with very high confidence">
            <a:extLst>
              <a:ext uri="{FF2B5EF4-FFF2-40B4-BE49-F238E27FC236}">
                <a16:creationId xmlns:a16="http://schemas.microsoft.com/office/drawing/2014/main" id="{5710B00C-2A14-4C3E-8F91-11F8FF371ACB}"/>
              </a:ext>
            </a:extLst>
          </p:cNvPr>
          <p:cNvPicPr>
            <a:picLocks noChangeAspect="1"/>
          </p:cNvPicPr>
          <p:nvPr/>
        </p:nvPicPr>
        <p:blipFill>
          <a:blip r:embed="rId10"/>
          <a:stretch>
            <a:fillRect/>
          </a:stretch>
        </p:blipFill>
        <p:spPr>
          <a:xfrm>
            <a:off x="7827766" y="5377496"/>
            <a:ext cx="284916" cy="293382"/>
          </a:xfrm>
          <a:prstGeom prst="rect">
            <a:avLst/>
          </a:prstGeom>
        </p:spPr>
      </p:pic>
      <p:pic>
        <p:nvPicPr>
          <p:cNvPr id="308" name="Picture 308">
            <a:extLst>
              <a:ext uri="{FF2B5EF4-FFF2-40B4-BE49-F238E27FC236}">
                <a16:creationId xmlns:a16="http://schemas.microsoft.com/office/drawing/2014/main" id="{890EF984-E715-43F1-8B3F-5CCE3F87B192}"/>
              </a:ext>
            </a:extLst>
          </p:cNvPr>
          <p:cNvPicPr>
            <a:picLocks noChangeAspect="1"/>
          </p:cNvPicPr>
          <p:nvPr/>
        </p:nvPicPr>
        <p:blipFill>
          <a:blip r:embed="rId11"/>
          <a:stretch>
            <a:fillRect/>
          </a:stretch>
        </p:blipFill>
        <p:spPr>
          <a:xfrm>
            <a:off x="9622933" y="5412615"/>
            <a:ext cx="338202" cy="257728"/>
          </a:xfrm>
          <a:prstGeom prst="rect">
            <a:avLst/>
          </a:prstGeom>
        </p:spPr>
      </p:pic>
      <p:pic>
        <p:nvPicPr>
          <p:cNvPr id="319" name="Picture 312" descr="A close up of a logo&#10;&#10;Description generated with very high confidence">
            <a:extLst>
              <a:ext uri="{FF2B5EF4-FFF2-40B4-BE49-F238E27FC236}">
                <a16:creationId xmlns:a16="http://schemas.microsoft.com/office/drawing/2014/main" id="{87CED0B1-E866-44C3-9F02-57323F2F0159}"/>
              </a:ext>
            </a:extLst>
          </p:cNvPr>
          <p:cNvPicPr>
            <a:picLocks noChangeAspect="1"/>
          </p:cNvPicPr>
          <p:nvPr/>
        </p:nvPicPr>
        <p:blipFill>
          <a:blip r:embed="rId12"/>
          <a:stretch>
            <a:fillRect/>
          </a:stretch>
        </p:blipFill>
        <p:spPr>
          <a:xfrm>
            <a:off x="5468167" y="5381749"/>
            <a:ext cx="323909" cy="316919"/>
          </a:xfrm>
          <a:prstGeom prst="rect">
            <a:avLst/>
          </a:prstGeom>
        </p:spPr>
      </p:pic>
      <p:pic>
        <p:nvPicPr>
          <p:cNvPr id="320" name="Picture 310" descr="A close up of a logo&#10;&#10;Description generated with very high confidence">
            <a:extLst>
              <a:ext uri="{FF2B5EF4-FFF2-40B4-BE49-F238E27FC236}">
                <a16:creationId xmlns:a16="http://schemas.microsoft.com/office/drawing/2014/main" id="{4DB351E7-B6F4-44BA-8026-4874286F7ED7}"/>
              </a:ext>
            </a:extLst>
          </p:cNvPr>
          <p:cNvPicPr>
            <a:picLocks noChangeAspect="1"/>
          </p:cNvPicPr>
          <p:nvPr/>
        </p:nvPicPr>
        <p:blipFill>
          <a:blip r:embed="rId4"/>
          <a:stretch>
            <a:fillRect/>
          </a:stretch>
        </p:blipFill>
        <p:spPr>
          <a:xfrm>
            <a:off x="7424133" y="5380797"/>
            <a:ext cx="350057" cy="343066"/>
          </a:xfrm>
          <a:prstGeom prst="rect">
            <a:avLst/>
          </a:prstGeom>
        </p:spPr>
      </p:pic>
      <p:pic>
        <p:nvPicPr>
          <p:cNvPr id="321" name="Picture 312" descr="A close up of a logo&#10;&#10;Description generated with very high confidence">
            <a:extLst>
              <a:ext uri="{FF2B5EF4-FFF2-40B4-BE49-F238E27FC236}">
                <a16:creationId xmlns:a16="http://schemas.microsoft.com/office/drawing/2014/main" id="{7FCD076C-2E81-4305-8B6E-2BDD2F99777E}"/>
              </a:ext>
            </a:extLst>
          </p:cNvPr>
          <p:cNvPicPr>
            <a:picLocks noChangeAspect="1"/>
          </p:cNvPicPr>
          <p:nvPr/>
        </p:nvPicPr>
        <p:blipFill>
          <a:blip r:embed="rId12"/>
          <a:stretch>
            <a:fillRect/>
          </a:stretch>
        </p:blipFill>
        <p:spPr>
          <a:xfrm>
            <a:off x="7120421" y="5378605"/>
            <a:ext cx="323909" cy="316919"/>
          </a:xfrm>
          <a:prstGeom prst="rect">
            <a:avLst/>
          </a:prstGeom>
        </p:spPr>
      </p:pic>
      <p:pic>
        <p:nvPicPr>
          <p:cNvPr id="27" name="Picture 304" descr="A close up of a sign&#10;&#10;Description generated with very high confidence">
            <a:extLst>
              <a:ext uri="{FF2B5EF4-FFF2-40B4-BE49-F238E27FC236}">
                <a16:creationId xmlns:a16="http://schemas.microsoft.com/office/drawing/2014/main" id="{93EC138F-7E8C-4D2E-AED2-0B7565388FEA}"/>
              </a:ext>
            </a:extLst>
          </p:cNvPr>
          <p:cNvPicPr>
            <a:picLocks noChangeAspect="1"/>
          </p:cNvPicPr>
          <p:nvPr/>
        </p:nvPicPr>
        <p:blipFill>
          <a:blip r:embed="rId10"/>
          <a:stretch>
            <a:fillRect/>
          </a:stretch>
        </p:blipFill>
        <p:spPr>
          <a:xfrm>
            <a:off x="9295906" y="5399509"/>
            <a:ext cx="284916" cy="293382"/>
          </a:xfrm>
          <a:prstGeom prst="rect">
            <a:avLst/>
          </a:prstGeom>
        </p:spPr>
      </p:pic>
      <p:pic>
        <p:nvPicPr>
          <p:cNvPr id="28" name="Picture 310" descr="A close up of a logo&#10;&#10;Description generated with very high confidence">
            <a:extLst>
              <a:ext uri="{FF2B5EF4-FFF2-40B4-BE49-F238E27FC236}">
                <a16:creationId xmlns:a16="http://schemas.microsoft.com/office/drawing/2014/main" id="{1B1736E1-5A5A-47CF-BA65-C26FB4FBCBFE}"/>
              </a:ext>
            </a:extLst>
          </p:cNvPr>
          <p:cNvPicPr>
            <a:picLocks noChangeAspect="1"/>
          </p:cNvPicPr>
          <p:nvPr/>
        </p:nvPicPr>
        <p:blipFill>
          <a:blip r:embed="rId4"/>
          <a:stretch>
            <a:fillRect/>
          </a:stretch>
        </p:blipFill>
        <p:spPr>
          <a:xfrm>
            <a:off x="8886177" y="5347946"/>
            <a:ext cx="350057" cy="343066"/>
          </a:xfrm>
          <a:prstGeom prst="rect">
            <a:avLst/>
          </a:prstGeom>
        </p:spPr>
      </p:pic>
      <p:pic>
        <p:nvPicPr>
          <p:cNvPr id="29" name="Picture 312" descr="A close up of a logo&#10;&#10;Description generated with very high confidence">
            <a:extLst>
              <a:ext uri="{FF2B5EF4-FFF2-40B4-BE49-F238E27FC236}">
                <a16:creationId xmlns:a16="http://schemas.microsoft.com/office/drawing/2014/main" id="{B67DF8D9-0562-4DF9-AB23-C2B3DA81E68A}"/>
              </a:ext>
            </a:extLst>
          </p:cNvPr>
          <p:cNvPicPr>
            <a:picLocks noChangeAspect="1"/>
          </p:cNvPicPr>
          <p:nvPr/>
        </p:nvPicPr>
        <p:blipFill>
          <a:blip r:embed="rId12"/>
          <a:stretch>
            <a:fillRect/>
          </a:stretch>
        </p:blipFill>
        <p:spPr>
          <a:xfrm>
            <a:off x="8564177" y="5364042"/>
            <a:ext cx="323909" cy="316919"/>
          </a:xfrm>
          <a:prstGeom prst="rect">
            <a:avLst/>
          </a:prstGeom>
        </p:spPr>
      </p:pic>
      <p:sp>
        <p:nvSpPr>
          <p:cNvPr id="11" name="TextBox 10">
            <a:extLst>
              <a:ext uri="{FF2B5EF4-FFF2-40B4-BE49-F238E27FC236}">
                <a16:creationId xmlns:a16="http://schemas.microsoft.com/office/drawing/2014/main" id="{46264825-6CE3-4BFC-A78B-075510232200}"/>
              </a:ext>
            </a:extLst>
          </p:cNvPr>
          <p:cNvSpPr txBox="1"/>
          <p:nvPr/>
        </p:nvSpPr>
        <p:spPr>
          <a:xfrm>
            <a:off x="10505813" y="6157519"/>
            <a:ext cx="111433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solidFill>
                  <a:srgbClr val="2F5496"/>
                </a:solidFill>
              </a:rPr>
              <a:t>Source: Ericsson</a:t>
            </a:r>
            <a:endParaRPr lang="en-US" sz="1000">
              <a:solidFill>
                <a:srgbClr val="2F5496"/>
              </a:solidFill>
              <a:cs typeface="Calibri"/>
            </a:endParaRPr>
          </a:p>
        </p:txBody>
      </p:sp>
      <p:pic>
        <p:nvPicPr>
          <p:cNvPr id="4" name="Picture 11" descr="A close up of a logo&#10;&#10;Description generated with very high confidence">
            <a:extLst>
              <a:ext uri="{FF2B5EF4-FFF2-40B4-BE49-F238E27FC236}">
                <a16:creationId xmlns:a16="http://schemas.microsoft.com/office/drawing/2014/main" id="{B5E57081-DB4C-4139-B2AF-0E43690556F5}"/>
              </a:ext>
            </a:extLst>
          </p:cNvPr>
          <p:cNvPicPr>
            <a:picLocks noChangeAspect="1"/>
          </p:cNvPicPr>
          <p:nvPr/>
        </p:nvPicPr>
        <p:blipFill>
          <a:blip r:embed="rId13"/>
          <a:stretch>
            <a:fillRect/>
          </a:stretch>
        </p:blipFill>
        <p:spPr>
          <a:xfrm>
            <a:off x="9994899" y="5329766"/>
            <a:ext cx="423335" cy="431801"/>
          </a:xfrm>
          <a:prstGeom prst="rect">
            <a:avLst/>
          </a:prstGeom>
        </p:spPr>
      </p:pic>
    </p:spTree>
    <p:extLst>
      <p:ext uri="{BB962C8B-B14F-4D97-AF65-F5344CB8AC3E}">
        <p14:creationId xmlns:p14="http://schemas.microsoft.com/office/powerpoint/2010/main" val="29722129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45</Slides>
  <Notes>37</Notes>
  <HiddenSlides>0</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 Eye Tracking in 5G Era</vt:lpstr>
      <vt:lpstr>PowerPoint Presentation</vt:lpstr>
      <vt:lpstr>PowerPoint Presentation</vt:lpstr>
      <vt:lpstr>PowerPoint Presentation</vt:lpstr>
      <vt:lpstr>Evolution of Technology and  Wireless Telecommunication Standards</vt:lpstr>
      <vt:lpstr>Evolution of Technology and  Wireless Telecommunication Standards</vt:lpstr>
      <vt:lpstr>Evolution of Technology and  Wireless Telecommunication Standards</vt:lpstr>
      <vt:lpstr>Evolution of Technology and  Wireless Telecommunication Standards</vt:lpstr>
      <vt:lpstr>Evolution of Technology and  Wireless Telecommunication Standards</vt:lpstr>
      <vt:lpstr>Evolution of Technology and  Wireless Telecommunication Standards</vt:lpstr>
      <vt:lpstr>What is 5G?</vt:lpstr>
      <vt:lpstr>What is 5G?</vt:lpstr>
      <vt:lpstr>What is 5G?</vt:lpstr>
      <vt:lpstr>What is 5G?</vt:lpstr>
      <vt:lpstr>What is 5G?</vt:lpstr>
      <vt:lpstr>What is 5G?</vt:lpstr>
      <vt:lpstr>Quotes</vt:lpstr>
      <vt:lpstr>The 4th Industrial Revolution</vt:lpstr>
      <vt:lpstr>Motivations - 5G Driven Technology </vt:lpstr>
      <vt:lpstr>Motivations - 5G Driven Technology </vt:lpstr>
      <vt:lpstr>Motivations - 5G Driven Technology </vt:lpstr>
      <vt:lpstr>Motivations - 5G Driven Technology </vt:lpstr>
      <vt:lpstr>Motivations - 5G Driven Technology </vt:lpstr>
      <vt:lpstr>Motivations - 5G Driven Technology </vt:lpstr>
      <vt:lpstr>What 5G Can Bring to Eye Tracking</vt:lpstr>
      <vt:lpstr>What 5G Can Bring to Eye Tracking</vt:lpstr>
      <vt:lpstr>What 5G Can Bring to Eye Tracking</vt:lpstr>
      <vt:lpstr>What 5G Can Bring to Eye Tracking</vt:lpstr>
      <vt:lpstr>What 5G Can Bring to Eye Tracking</vt:lpstr>
      <vt:lpstr>What 5G Can Bring to Eye Tracking</vt:lpstr>
      <vt:lpstr>5G Eye Tracking Ecosystem</vt:lpstr>
      <vt:lpstr>5G Eye Tracking Ecosystem</vt:lpstr>
      <vt:lpstr>5G Eye Tracking Ecosystem</vt:lpstr>
      <vt:lpstr>5G Eye Tracking Ecosystem</vt:lpstr>
      <vt:lpstr>Values ...</vt:lpstr>
      <vt:lpstr>Values ...</vt:lpstr>
      <vt:lpstr>Values ...</vt:lpstr>
      <vt:lpstr>Values ...</vt:lpstr>
      <vt:lpstr>Challenges</vt:lpstr>
      <vt:lpstr>Challenges</vt:lpstr>
      <vt:lpstr>Challenges</vt:lpstr>
      <vt:lpstr>Challenges</vt:lpstr>
      <vt:lpstr>Challenges</vt:lpstr>
      <vt:lpstr>Let's keep an eye on the future of eye tracking with 5G</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cp:revision>
  <dcterms:created xsi:type="dcterms:W3CDTF">2013-07-15T20:26:40Z</dcterms:created>
  <dcterms:modified xsi:type="dcterms:W3CDTF">2019-09-16T11:26:50Z</dcterms:modified>
</cp:coreProperties>
</file>